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  <p:sldMasterId id="2147483681" r:id="rId6"/>
  </p:sldMasterIdLst>
  <p:notesMasterIdLst>
    <p:notesMasterId r:id="rId26"/>
  </p:notesMasterIdLst>
  <p:sldIdLst>
    <p:sldId id="368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  <p:sldId id="369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6" autoAdjust="0"/>
    <p:restoredTop sz="87724" autoAdjust="0"/>
  </p:normalViewPr>
  <p:slideViewPr>
    <p:cSldViewPr>
      <p:cViewPr varScale="1">
        <p:scale>
          <a:sx n="60" d="100"/>
          <a:sy n="60" d="100"/>
        </p:scale>
        <p:origin x="-1480" y="-84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The EUTR lays down the obligations of operators and traders in the EU.</a:t>
            </a:r>
            <a:endParaRPr lang="en-US" sz="1200" b="1" u="sng" dirty="0" smtClean="0">
              <a:solidFill>
                <a:srgbClr val="003366"/>
              </a:solidFill>
              <a:latin typeface="+mn-lt"/>
              <a:cs typeface="+mn-cs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  <a:cs typeface="+mn-cs"/>
              </a:rPr>
              <a:t>Operators: </a:t>
            </a:r>
            <a:r>
              <a:rPr lang="en-US" sz="1200" dirty="0" smtClean="0">
                <a:latin typeface="+mn-lt"/>
                <a:cs typeface="+mn-cs"/>
              </a:rPr>
              <a:t>any natural or legal person that places timber or timber products on the EU market for the first time (for payment or free of charge)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1200" b="1" i="1" dirty="0" smtClean="0">
                <a:latin typeface="+mn-lt"/>
                <a:cs typeface="+mn-cs"/>
              </a:rPr>
              <a:t>Traders:</a:t>
            </a:r>
            <a:r>
              <a:rPr lang="en-US" sz="1200" dirty="0" smtClean="0">
                <a:latin typeface="+mn-lt"/>
                <a:cs typeface="+mn-cs"/>
              </a:rPr>
              <a:t> any natural or legal person who commercially sells or buys timber or timber products already placed on the internal market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endParaRPr lang="en-US" sz="12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EUTR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quy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định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nghĩa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vụ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của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Doanh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nghiệp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(Operator)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và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Thương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nhân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(Trader) </a:t>
            </a:r>
            <a:r>
              <a:rPr lang="en-US" sz="1200" b="1" dirty="0" err="1" smtClean="0">
                <a:solidFill>
                  <a:srgbClr val="003366"/>
                </a:solidFill>
                <a:latin typeface="+mn-lt"/>
                <a:cs typeface="+mn-cs"/>
              </a:rPr>
              <a:t>tại</a:t>
            </a:r>
            <a:r>
              <a:rPr lang="en-US" sz="1200" b="1" dirty="0" smtClean="0">
                <a:solidFill>
                  <a:srgbClr val="003366"/>
                </a:solidFill>
                <a:latin typeface="+mn-lt"/>
                <a:cs typeface="+mn-cs"/>
              </a:rPr>
              <a:t> EU.</a:t>
            </a:r>
            <a:endParaRPr lang="en-US" sz="1200" b="1" u="sng" dirty="0" smtClean="0">
              <a:solidFill>
                <a:srgbClr val="003366"/>
              </a:solidFill>
              <a:latin typeface="+mn-lt"/>
              <a:cs typeface="+mn-cs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  <a:cs typeface="+mn-cs"/>
              </a:rPr>
              <a:t>Operators: </a:t>
            </a:r>
            <a:r>
              <a:rPr lang="en-US" sz="1200" dirty="0" err="1" smtClean="0">
                <a:latin typeface="+mn-lt"/>
                <a:cs typeface="+mn-cs"/>
              </a:rPr>
              <a:t>bất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kỳ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thể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nhân</a:t>
            </a:r>
            <a:r>
              <a:rPr lang="en-US" sz="1200" dirty="0" smtClean="0">
                <a:latin typeface="+mn-lt"/>
                <a:cs typeface="+mn-cs"/>
              </a:rPr>
              <a:t> hay </a:t>
            </a:r>
            <a:r>
              <a:rPr lang="en-US" sz="1200" dirty="0" err="1" smtClean="0">
                <a:latin typeface="+mn-lt"/>
                <a:cs typeface="+mn-cs"/>
              </a:rPr>
              <a:t>pháp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nhân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đầu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tiên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đưa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gỗ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và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sản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phẩm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gỗ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vào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thị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trường</a:t>
            </a:r>
            <a:r>
              <a:rPr lang="en-US" sz="1200" dirty="0" smtClean="0">
                <a:latin typeface="+mn-lt"/>
                <a:cs typeface="+mn-cs"/>
              </a:rPr>
              <a:t> EU (</a:t>
            </a:r>
            <a:r>
              <a:rPr lang="en-US" sz="1200" dirty="0" err="1" smtClean="0">
                <a:latin typeface="+mn-lt"/>
                <a:cs typeface="+mn-cs"/>
              </a:rPr>
              <a:t>dưới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dạng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mua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bán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hoặc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quà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tặng</a:t>
            </a:r>
            <a:r>
              <a:rPr lang="en-US" sz="1200" dirty="0" smtClean="0">
                <a:latin typeface="+mn-lt"/>
                <a:cs typeface="+mn-cs"/>
              </a:rPr>
              <a:t>)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1200" b="1" i="1" dirty="0" smtClean="0">
                <a:latin typeface="+mn-lt"/>
                <a:cs typeface="+mn-cs"/>
              </a:rPr>
              <a:t>Traders: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bất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kỳ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thể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nhân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hoặc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pháp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nhân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mua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bán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gỗ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và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sản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phẩm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gỗ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đã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được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đưa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vào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thị</a:t>
            </a:r>
            <a:r>
              <a:rPr lang="en-US" sz="1200" dirty="0" smtClean="0">
                <a:latin typeface="+mn-lt"/>
                <a:cs typeface="+mn-cs"/>
              </a:rPr>
              <a:t> </a:t>
            </a:r>
            <a:r>
              <a:rPr lang="en-US" sz="1200" dirty="0" err="1" smtClean="0">
                <a:latin typeface="+mn-lt"/>
                <a:cs typeface="+mn-cs"/>
              </a:rPr>
              <a:t>trường</a:t>
            </a:r>
            <a:r>
              <a:rPr lang="en-US" sz="1200" dirty="0" smtClean="0">
                <a:latin typeface="+mn-lt"/>
                <a:cs typeface="+mn-cs"/>
              </a:rPr>
              <a:t> EU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endParaRPr lang="en-US" sz="1200" dirty="0" smtClean="0">
              <a:latin typeface="+mn-lt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01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Anh </a:t>
            </a:r>
            <a:r>
              <a:rPr lang="en-US" dirty="0" err="1" smtClean="0"/>
              <a:t>ơi</a:t>
            </a:r>
            <a:r>
              <a:rPr lang="en-US" dirty="0" smtClean="0"/>
              <a:t>,</a:t>
            </a:r>
            <a:r>
              <a:rPr lang="en-US" baseline="0" dirty="0" smtClean="0"/>
              <a:t> seats not covered by EUTR, chairs </a:t>
            </a:r>
            <a:r>
              <a:rPr lang="en-US" baseline="0" dirty="0" err="1" smtClean="0"/>
              <a:t>thì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em</a:t>
            </a:r>
            <a:r>
              <a:rPr lang="en-US" baseline="0" dirty="0" smtClean="0"/>
              <a:t> not 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97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smtClean="0"/>
              <a:t>The following products are covered if they are placed on the market in their own right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551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 </a:t>
            </a:r>
            <a:r>
              <a:rPr lang="en-US" dirty="0" err="1" smtClean="0"/>
              <a:t>bổ</a:t>
            </a:r>
            <a:r>
              <a:rPr lang="en-US" baseline="0" dirty="0" smtClean="0"/>
              <a:t> sung </a:t>
            </a:r>
            <a:r>
              <a:rPr lang="en-US" baseline="0" dirty="0" err="1" smtClean="0"/>
              <a:t>thêm</a:t>
            </a:r>
            <a:r>
              <a:rPr lang="en-US" baseline="0" dirty="0" smtClean="0"/>
              <a:t> 1 </a:t>
            </a:r>
            <a:r>
              <a:rPr lang="en-US" baseline="0" dirty="0" err="1" smtClean="0"/>
              <a:t>bảng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vào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đây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nhé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035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47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E05FA-68A3-4712-B07F-25939681E9C8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B8DA2-E2D8-498F-AE28-01F428B677BD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CA8C-8923-4B9B-BBBF-41F7DB6BD0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40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910C-96E1-45F3-8862-D2C139FC83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97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8CC1-F838-4E05-9D37-70482B0E26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83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FF40-D0E8-4CFE-A20A-F513BD3AB0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1323FA-F892-4D05-86A5-F29CE7A09881}" type="datetime1">
              <a:rPr lang="en-US" smtClean="0"/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B36520B-529A-4168-BE7F-F3686EF1E69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2/3/2015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7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xUriServ/LexUriServ.do?uri=OJ:L:2010:295:0023:0034:EN: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79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thông</a:t>
            </a:r>
            <a:r>
              <a:rPr lang="en-GB" altLang="en-US" dirty="0" smtClean="0"/>
              <a:t> qua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thiểu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khai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bất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nêu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rõ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Tiếp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thông</a:t>
            </a:r>
            <a:r>
              <a:rPr lang="en-GB" altLang="en-US" dirty="0" smtClean="0"/>
              <a:t> tin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endParaRPr lang="en-GB" altLang="en-US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thiểu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thường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xuyên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trách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nhiệm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(Operators) </a:t>
            </a:r>
            <a:r>
              <a:rPr lang="en-GB" altLang="en-US" dirty="0" err="1" smtClean="0"/>
              <a:t>phải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lưu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trữ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hồ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vòng</a:t>
            </a:r>
            <a:r>
              <a:rPr lang="en-GB" altLang="en-US" dirty="0" smtClean="0"/>
              <a:t> 5 </a:t>
            </a:r>
            <a:r>
              <a:rPr lang="en-GB" altLang="en-US" dirty="0" err="1" smtClean="0"/>
              <a:t>năm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382000" cy="381000"/>
          </a:xfrm>
        </p:spPr>
        <p:txBody>
          <a:bodyPr/>
          <a:lstStyle/>
          <a:p>
            <a:r>
              <a:rPr lang="en-GB" dirty="0" err="1"/>
              <a:t>D.nghiệp</a:t>
            </a:r>
            <a:r>
              <a:rPr lang="en-GB" dirty="0"/>
              <a:t> (Operators): </a:t>
            </a:r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51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1447800"/>
            <a:ext cx="8658225" cy="513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1676400"/>
            <a:ext cx="1828800" cy="369332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THÔNG TIN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1629102"/>
            <a:ext cx="2438400" cy="553998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CÁC QUY TRÌNH ĐÁNH GIÁ RỦI RO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1615966"/>
            <a:ext cx="2438400" cy="553998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CÁC QUY TRÌNH GIẢM THIỂU RỦI RO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034" y="2250540"/>
            <a:ext cx="22860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Phải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cận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được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những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Mô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tả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sản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phẩm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Quốc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gia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khai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thác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Số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lượng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Khách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hàng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Tuân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thủ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luật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lâm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nghiệp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liên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quan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2800" y="2209800"/>
            <a:ext cx="2362200" cy="30931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Đảm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bảo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tuân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thủ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luật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dụng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vd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Chứng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nhận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xác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minh, FLEGT, vv.)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Tình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trạng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phổ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biến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khai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thác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một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số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loài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Tình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trạng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phổ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biến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khai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thác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tại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quốc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gia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hoặc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vùng</a:t>
            </a:r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Lệnh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trừng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phạt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và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xung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đột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vũ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trang</a:t>
            </a:r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Mức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độ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phức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tạp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của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chuỗi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ứng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27532" y="2254468"/>
            <a:ext cx="2362200" cy="25545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Biện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và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quy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trình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phù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tương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xứng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để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giảm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thiểu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rủi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hiệu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quả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Các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biên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có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thể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bao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gồm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việc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yêu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cầu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bổ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sung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Hồ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sơ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bổ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sung</a:t>
            </a:r>
          </a:p>
          <a:p>
            <a:pPr marL="111125" indent="-1111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Xác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minh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của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bên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thứ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5590401"/>
            <a:ext cx="1752600" cy="276999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RỦI RO KO ĐÁNG KỂ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5562600"/>
            <a:ext cx="1752600" cy="276999"/>
          </a:xfrm>
          <a:prstGeom prst="rect">
            <a:avLst/>
          </a:prstGeom>
          <a:solidFill>
            <a:srgbClr val="00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RỦI RO KO ĐÁNG KỂ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6096000"/>
            <a:ext cx="259080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 ĐƯA VÀO THỊ TRƯỜNG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72200" y="6096000"/>
            <a:ext cx="259080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 ĐƯA VÀO THỊ TRƯỜNG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4419600" cy="48006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smtClean="0"/>
              <a:t>Quy </a:t>
            </a:r>
            <a:r>
              <a:rPr lang="en-GB" sz="2800" dirty="0" err="1" smtClean="0"/>
              <a:t>định</a:t>
            </a:r>
            <a:r>
              <a:rPr lang="en-GB" sz="2800" dirty="0" smtClean="0"/>
              <a:t> </a:t>
            </a:r>
            <a:r>
              <a:rPr lang="en-GB" sz="2800" dirty="0" err="1" smtClean="0"/>
              <a:t>về</a:t>
            </a:r>
            <a:r>
              <a:rPr lang="en-GB" sz="2800" dirty="0" smtClean="0"/>
              <a:t> </a:t>
            </a:r>
            <a:r>
              <a:rPr lang="en-GB" sz="2800" dirty="0" err="1" smtClean="0"/>
              <a:t>gỗ</a:t>
            </a:r>
            <a:r>
              <a:rPr lang="en-GB" sz="2800" dirty="0" smtClean="0"/>
              <a:t> </a:t>
            </a:r>
            <a:r>
              <a:rPr lang="en-GB" sz="2800" dirty="0" err="1" smtClean="0"/>
              <a:t>của</a:t>
            </a:r>
            <a:r>
              <a:rPr lang="en-GB" sz="2800" dirty="0" smtClean="0"/>
              <a:t> EU </a:t>
            </a:r>
            <a:r>
              <a:rPr lang="en-GB" sz="2800" dirty="0" err="1" smtClean="0"/>
              <a:t>đưa</a:t>
            </a:r>
            <a:r>
              <a:rPr lang="en-GB" sz="2800" dirty="0" smtClean="0"/>
              <a:t> </a:t>
            </a:r>
            <a:r>
              <a:rPr lang="en-GB" sz="2800" dirty="0" err="1" smtClean="0"/>
              <a:t>ra</a:t>
            </a:r>
            <a:r>
              <a:rPr lang="en-GB" sz="2800" dirty="0" smtClean="0"/>
              <a:t> </a:t>
            </a:r>
            <a:r>
              <a:rPr lang="en-GB" sz="2800" dirty="0" err="1" smtClean="0"/>
              <a:t>hai</a:t>
            </a:r>
            <a:r>
              <a:rPr lang="en-GB" sz="2800" dirty="0" smtClean="0"/>
              <a:t> </a:t>
            </a:r>
            <a:r>
              <a:rPr lang="en-GB" sz="2800" dirty="0" err="1" smtClean="0"/>
              <a:t>lựa</a:t>
            </a:r>
            <a:r>
              <a:rPr lang="en-GB" sz="2800" dirty="0" smtClean="0"/>
              <a:t> </a:t>
            </a:r>
            <a:r>
              <a:rPr lang="en-GB" sz="2800" dirty="0" err="1" smtClean="0"/>
              <a:t>chọn</a:t>
            </a:r>
            <a:endParaRPr lang="en-GB" sz="2800" dirty="0" smtClean="0"/>
          </a:p>
          <a:p>
            <a:pPr lvl="1" eaLnBrk="1" fontAlgn="auto" hangingPunct="1"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2400" dirty="0" err="1" smtClean="0"/>
              <a:t>Doanh</a:t>
            </a:r>
            <a:r>
              <a:rPr lang="en-GB" sz="2400" dirty="0" smtClean="0"/>
              <a:t> </a:t>
            </a:r>
            <a:r>
              <a:rPr lang="en-GB" sz="2400" dirty="0" err="1" smtClean="0"/>
              <a:t>nghiệp</a:t>
            </a:r>
            <a:r>
              <a:rPr lang="en-GB" sz="2400" dirty="0" smtClean="0"/>
              <a:t> (Operators)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thể</a:t>
            </a:r>
            <a:r>
              <a:rPr lang="en-GB" sz="2400" dirty="0" smtClean="0"/>
              <a:t> </a:t>
            </a:r>
            <a:r>
              <a:rPr lang="en-GB" sz="2400" dirty="0" err="1" smtClean="0"/>
              <a:t>thiết</a:t>
            </a:r>
            <a:r>
              <a:rPr lang="en-GB" sz="2400" dirty="0" smtClean="0"/>
              <a:t> </a:t>
            </a:r>
            <a:r>
              <a:rPr lang="en-GB" sz="2400" dirty="0" err="1" smtClean="0"/>
              <a:t>kế</a:t>
            </a:r>
            <a:r>
              <a:rPr lang="en-GB" sz="2400" dirty="0" smtClean="0"/>
              <a:t>, </a:t>
            </a:r>
            <a:r>
              <a:rPr lang="en-GB" sz="2400" dirty="0" err="1" smtClean="0"/>
              <a:t>thực</a:t>
            </a:r>
            <a:r>
              <a:rPr lang="en-GB" sz="2400" dirty="0" smtClean="0"/>
              <a:t> </a:t>
            </a:r>
            <a:r>
              <a:rPr lang="en-GB" sz="2400" dirty="0" err="1" smtClean="0"/>
              <a:t>hiện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đánh</a:t>
            </a:r>
            <a:r>
              <a:rPr lang="en-GB" sz="2400" dirty="0" smtClean="0"/>
              <a:t> </a:t>
            </a:r>
            <a:r>
              <a:rPr lang="en-GB" sz="2400" dirty="0" err="1" smtClean="0"/>
              <a:t>giá</a:t>
            </a:r>
            <a:r>
              <a:rPr lang="en-GB" sz="2400" dirty="0" smtClean="0"/>
              <a:t> </a:t>
            </a:r>
            <a:r>
              <a:rPr lang="en-GB" sz="2400" dirty="0" err="1" smtClean="0"/>
              <a:t>thường</a:t>
            </a:r>
            <a:r>
              <a:rPr lang="en-GB" sz="2400" dirty="0" smtClean="0"/>
              <a:t> </a:t>
            </a:r>
            <a:r>
              <a:rPr lang="en-GB" sz="2400" dirty="0" err="1" smtClean="0"/>
              <a:t>xuyên</a:t>
            </a:r>
            <a:r>
              <a:rPr lang="en-GB" sz="2400" dirty="0" smtClean="0"/>
              <a:t> </a:t>
            </a:r>
            <a:r>
              <a:rPr lang="en-GB" sz="2400" dirty="0" err="1" smtClean="0"/>
              <a:t>hệ</a:t>
            </a:r>
            <a:r>
              <a:rPr lang="en-GB" sz="2400" dirty="0" smtClean="0"/>
              <a:t> </a:t>
            </a:r>
            <a:r>
              <a:rPr lang="en-GB" sz="2400" dirty="0" err="1" smtClean="0"/>
              <a:t>thống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mình</a:t>
            </a:r>
            <a:endParaRPr lang="en-GB" sz="2400" dirty="0" smtClean="0"/>
          </a:p>
          <a:p>
            <a:pPr lvl="1" eaLnBrk="1" fontAlgn="auto" hangingPunct="1"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2400" dirty="0" err="1" smtClean="0"/>
              <a:t>Doanh</a:t>
            </a:r>
            <a:r>
              <a:rPr lang="en-GB" sz="2400" dirty="0" smtClean="0"/>
              <a:t> </a:t>
            </a:r>
            <a:r>
              <a:rPr lang="en-GB" sz="2400" dirty="0" err="1" smtClean="0"/>
              <a:t>nghiệp</a:t>
            </a:r>
            <a:r>
              <a:rPr lang="en-GB" sz="2400" dirty="0" smtClean="0"/>
              <a:t> (Operators)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thể</a:t>
            </a:r>
            <a:r>
              <a:rPr lang="en-GB" sz="2400" dirty="0" smtClean="0"/>
              <a:t> </a:t>
            </a:r>
            <a:r>
              <a:rPr lang="en-GB" sz="2400" dirty="0" err="1" smtClean="0"/>
              <a:t>sử</a:t>
            </a:r>
            <a:r>
              <a:rPr lang="en-GB" sz="2400" dirty="0" smtClean="0"/>
              <a:t> </a:t>
            </a:r>
            <a:r>
              <a:rPr lang="en-GB" sz="2400" dirty="0" err="1" smtClean="0"/>
              <a:t>dụng</a:t>
            </a:r>
            <a:r>
              <a:rPr lang="en-GB" sz="2400" dirty="0" smtClean="0"/>
              <a:t> </a:t>
            </a:r>
            <a:r>
              <a:rPr lang="en-GB" sz="2400" dirty="0" err="1" smtClean="0"/>
              <a:t>hệ</a:t>
            </a:r>
            <a:r>
              <a:rPr lang="en-GB" sz="2400" dirty="0" smtClean="0"/>
              <a:t> </a:t>
            </a:r>
            <a:r>
              <a:rPr lang="en-GB" sz="2400" dirty="0" err="1" smtClean="0"/>
              <a:t>thống</a:t>
            </a:r>
            <a:r>
              <a:rPr lang="en-GB" sz="2400" dirty="0" smtClean="0"/>
              <a:t> do ‘</a:t>
            </a:r>
            <a:r>
              <a:rPr lang="en-GB" sz="2400" i="1" dirty="0" err="1" smtClean="0"/>
              <a:t>Tổ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chức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giám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sát</a:t>
            </a:r>
            <a:r>
              <a:rPr lang="en-GB" sz="2400" i="1" dirty="0" smtClean="0"/>
              <a:t>’ </a:t>
            </a:r>
            <a:r>
              <a:rPr lang="en-GB" sz="2400" dirty="0" err="1" smtClean="0"/>
              <a:t>cung</a:t>
            </a:r>
            <a:r>
              <a:rPr lang="en-GB" sz="2400" dirty="0" smtClean="0"/>
              <a:t> </a:t>
            </a:r>
            <a:r>
              <a:rPr lang="en-GB" sz="2400" dirty="0" err="1" smtClean="0"/>
              <a:t>cấp</a:t>
            </a:r>
            <a:endParaRPr lang="en-GB" sz="2400" i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b="1" dirty="0" err="1" smtClean="0">
                <a:solidFill>
                  <a:srgbClr val="FF0000"/>
                </a:solidFill>
              </a:rPr>
              <a:t>Trách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nhiệm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cuối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cùng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/>
              <a:t>về</a:t>
            </a:r>
            <a:r>
              <a:rPr lang="en-GB" sz="2800" dirty="0" smtClean="0"/>
              <a:t> </a:t>
            </a:r>
            <a:r>
              <a:rPr lang="en-GB" sz="2800" dirty="0" err="1" smtClean="0"/>
              <a:t>việc</a:t>
            </a:r>
            <a:r>
              <a:rPr lang="en-GB" sz="2800" dirty="0" smtClean="0"/>
              <a:t> </a:t>
            </a:r>
            <a:r>
              <a:rPr lang="en-GB" sz="2800" dirty="0" err="1" smtClean="0"/>
              <a:t>tuân</a:t>
            </a:r>
            <a:r>
              <a:rPr lang="en-GB" sz="2800" dirty="0" smtClean="0"/>
              <a:t> </a:t>
            </a:r>
            <a:r>
              <a:rPr lang="en-GB" sz="2800" dirty="0" err="1" smtClean="0"/>
              <a:t>thủ</a:t>
            </a:r>
            <a:r>
              <a:rPr lang="en-GB" sz="2800" dirty="0" smtClean="0"/>
              <a:t> </a:t>
            </a:r>
            <a:r>
              <a:rPr lang="en-GB" sz="2800" dirty="0" err="1" smtClean="0"/>
              <a:t>các</a:t>
            </a:r>
            <a:r>
              <a:rPr lang="en-GB" sz="2800" dirty="0" smtClean="0"/>
              <a:t> </a:t>
            </a:r>
            <a:r>
              <a:rPr lang="en-GB" sz="2800" dirty="0" err="1" smtClean="0"/>
              <a:t>yêu</a:t>
            </a:r>
            <a:r>
              <a:rPr lang="en-GB" sz="2800" dirty="0" smtClean="0"/>
              <a:t> </a:t>
            </a:r>
            <a:r>
              <a:rPr lang="en-GB" sz="2800" dirty="0" err="1" smtClean="0"/>
              <a:t>cầu</a:t>
            </a:r>
            <a:r>
              <a:rPr lang="en-GB" sz="2800" dirty="0" smtClean="0"/>
              <a:t> Quy </a:t>
            </a:r>
            <a:r>
              <a:rPr lang="en-GB" sz="2800" dirty="0" err="1" smtClean="0"/>
              <a:t>định</a:t>
            </a:r>
            <a:r>
              <a:rPr lang="en-GB" sz="2800" dirty="0" smtClean="0"/>
              <a:t> </a:t>
            </a:r>
            <a:r>
              <a:rPr lang="en-GB" sz="2800" dirty="0" err="1" smtClean="0"/>
              <a:t>về</a:t>
            </a:r>
            <a:r>
              <a:rPr lang="en-GB" sz="2800" dirty="0" smtClean="0"/>
              <a:t> </a:t>
            </a:r>
            <a:r>
              <a:rPr lang="en-GB" sz="2800" dirty="0" err="1" smtClean="0"/>
              <a:t>gỗ</a:t>
            </a:r>
            <a:r>
              <a:rPr lang="en-GB" sz="2800" dirty="0" smtClean="0"/>
              <a:t> </a:t>
            </a:r>
            <a:r>
              <a:rPr lang="en-GB" sz="2800" dirty="0" err="1" smtClean="0"/>
              <a:t>của</a:t>
            </a:r>
            <a:r>
              <a:rPr lang="en-GB" sz="2800" dirty="0" smtClean="0"/>
              <a:t> EU </a:t>
            </a:r>
            <a:r>
              <a:rPr lang="en-GB" sz="2800" b="1" dirty="0" err="1" smtClean="0">
                <a:solidFill>
                  <a:srgbClr val="FF0000"/>
                </a:solidFill>
              </a:rPr>
              <a:t>nằm</a:t>
            </a:r>
            <a:r>
              <a:rPr lang="en-GB" sz="2800" b="1" dirty="0" smtClean="0">
                <a:solidFill>
                  <a:srgbClr val="FF0000"/>
                </a:solidFill>
              </a:rPr>
              <a:t> ở </a:t>
            </a:r>
            <a:r>
              <a:rPr lang="en-GB" sz="2800" b="1" dirty="0" err="1" smtClean="0">
                <a:solidFill>
                  <a:srgbClr val="FF0000"/>
                </a:solidFill>
              </a:rPr>
              <a:t>doanh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</a:rPr>
              <a:t>nghiệp</a:t>
            </a:r>
            <a:r>
              <a:rPr lang="en-GB" sz="2800" b="1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(operator) </a:t>
            </a:r>
            <a:r>
              <a:rPr lang="en-GB" sz="2800" dirty="0" err="1" smtClean="0"/>
              <a:t>kể</a:t>
            </a:r>
            <a:r>
              <a:rPr lang="en-GB" sz="2800" dirty="0" smtClean="0"/>
              <a:t> </a:t>
            </a:r>
            <a:r>
              <a:rPr lang="en-GB" sz="2800" dirty="0" err="1" smtClean="0"/>
              <a:t>cả</a:t>
            </a:r>
            <a:r>
              <a:rPr lang="en-GB" sz="2800" dirty="0" smtClean="0"/>
              <a:t> </a:t>
            </a:r>
            <a:r>
              <a:rPr lang="en-GB" sz="2800" dirty="0" err="1" smtClean="0"/>
              <a:t>khi</a:t>
            </a:r>
            <a:r>
              <a:rPr lang="en-GB" sz="2800" dirty="0" smtClean="0"/>
              <a:t> </a:t>
            </a:r>
            <a:r>
              <a:rPr lang="en-GB" sz="2800" dirty="0" err="1" smtClean="0"/>
              <a:t>họ</a:t>
            </a:r>
            <a:r>
              <a:rPr lang="en-GB" sz="2800" dirty="0" smtClean="0"/>
              <a:t> </a:t>
            </a:r>
            <a:r>
              <a:rPr lang="en-GB" sz="2800" dirty="0" err="1" smtClean="0"/>
              <a:t>sử</a:t>
            </a:r>
            <a:r>
              <a:rPr lang="en-GB" sz="2800" dirty="0" smtClean="0"/>
              <a:t> </a:t>
            </a:r>
            <a:r>
              <a:rPr lang="en-GB" sz="2800" dirty="0" err="1" smtClean="0"/>
              <a:t>dụng</a:t>
            </a:r>
            <a:r>
              <a:rPr lang="en-GB" sz="2800" dirty="0" smtClean="0"/>
              <a:t> </a:t>
            </a:r>
            <a:r>
              <a:rPr lang="en-GB" sz="2800" dirty="0" err="1" smtClean="0"/>
              <a:t>hệ</a:t>
            </a:r>
            <a:r>
              <a:rPr lang="en-GB" sz="2800" dirty="0" smtClean="0"/>
              <a:t> </a:t>
            </a:r>
            <a:r>
              <a:rPr lang="en-GB" sz="2800" dirty="0" err="1" smtClean="0"/>
              <a:t>thống</a:t>
            </a:r>
            <a:r>
              <a:rPr lang="en-GB" sz="2800" dirty="0" smtClean="0"/>
              <a:t> </a:t>
            </a:r>
            <a:r>
              <a:rPr lang="en-GB" sz="2800" dirty="0" err="1" smtClean="0"/>
              <a:t>trách</a:t>
            </a:r>
            <a:r>
              <a:rPr lang="en-GB" sz="2800" dirty="0" smtClean="0"/>
              <a:t> </a:t>
            </a:r>
            <a:r>
              <a:rPr lang="en-GB" sz="2800" dirty="0" err="1" smtClean="0"/>
              <a:t>nhiệm</a:t>
            </a:r>
            <a:r>
              <a:rPr lang="en-GB" sz="2800" dirty="0" smtClean="0"/>
              <a:t> </a:t>
            </a:r>
            <a:r>
              <a:rPr lang="en-GB" sz="2800" dirty="0" err="1" smtClean="0"/>
              <a:t>giải</a:t>
            </a:r>
            <a:r>
              <a:rPr lang="en-GB" sz="2800" dirty="0" smtClean="0"/>
              <a:t> </a:t>
            </a:r>
            <a:r>
              <a:rPr lang="en-GB" sz="2800" dirty="0" err="1" smtClean="0"/>
              <a:t>trình</a:t>
            </a:r>
            <a:r>
              <a:rPr lang="en-GB" sz="2800" dirty="0" smtClean="0"/>
              <a:t> </a:t>
            </a:r>
            <a:r>
              <a:rPr lang="en-GB" sz="2800" dirty="0" err="1" smtClean="0"/>
              <a:t>của</a:t>
            </a:r>
            <a:r>
              <a:rPr lang="en-GB" sz="2800" dirty="0" smtClean="0"/>
              <a:t> </a:t>
            </a:r>
            <a:r>
              <a:rPr lang="en-GB" sz="2800" dirty="0" err="1" smtClean="0"/>
              <a:t>tổ</a:t>
            </a:r>
            <a:r>
              <a:rPr lang="en-GB" sz="2800" dirty="0" smtClean="0"/>
              <a:t> </a:t>
            </a:r>
            <a:r>
              <a:rPr lang="en-GB" sz="2800" dirty="0" err="1" smtClean="0"/>
              <a:t>chức</a:t>
            </a:r>
            <a:r>
              <a:rPr lang="en-GB" sz="2800" dirty="0" smtClean="0"/>
              <a:t> </a:t>
            </a:r>
            <a:r>
              <a:rPr lang="en-GB" sz="2800" dirty="0" err="1" smtClean="0"/>
              <a:t>giám</a:t>
            </a:r>
            <a:r>
              <a:rPr lang="en-GB" sz="2800" dirty="0" smtClean="0"/>
              <a:t> </a:t>
            </a:r>
            <a:r>
              <a:rPr lang="en-GB" sz="2800" dirty="0" err="1" smtClean="0"/>
              <a:t>sát</a:t>
            </a: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 </a:t>
            </a:r>
            <a:r>
              <a:rPr lang="en-GB" dirty="0" err="1"/>
              <a:t>xây</a:t>
            </a:r>
            <a:r>
              <a:rPr lang="en-GB" dirty="0"/>
              <a:t> </a:t>
            </a:r>
            <a:r>
              <a:rPr lang="en-GB" dirty="0" err="1"/>
              <a:t>dựng</a:t>
            </a:r>
            <a:r>
              <a:rPr lang="en-GB" dirty="0"/>
              <a:t> </a:t>
            </a:r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62200"/>
            <a:ext cx="3886200" cy="344805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33677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373563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b="1" dirty="0" err="1" smtClean="0"/>
              <a:t>Tiếp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cận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thông</a:t>
            </a:r>
            <a:r>
              <a:rPr lang="en-GB" altLang="en-US" b="1" dirty="0" smtClean="0"/>
              <a:t> tin </a:t>
            </a:r>
            <a:r>
              <a:rPr lang="en-GB" altLang="en-US" b="1" dirty="0" err="1" smtClean="0"/>
              <a:t>về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loài</a:t>
            </a:r>
            <a:endParaRPr lang="en-GB" altLang="en-US" b="1" dirty="0" smtClean="0"/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200" dirty="0" err="1" smtClean="0"/>
              <a:t>Mô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tả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loại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sản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phẩm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và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loài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gỗ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sử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dụng</a:t>
            </a:r>
            <a:r>
              <a:rPr lang="en-GB" altLang="en-US" sz="2200" dirty="0" smtClean="0"/>
              <a:t> (</a:t>
            </a:r>
            <a:r>
              <a:rPr lang="en-GB" altLang="en-US" sz="2200" dirty="0" err="1" smtClean="0"/>
              <a:t>tên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thương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mại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và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tên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thông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thường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và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khi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áp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dụng</a:t>
            </a:r>
            <a:r>
              <a:rPr lang="en-GB" altLang="en-US" sz="2200" dirty="0" smtClean="0"/>
              <a:t>, </a:t>
            </a:r>
            <a:r>
              <a:rPr lang="en-GB" altLang="en-US" sz="2200" dirty="0" err="1" smtClean="0"/>
              <a:t>tên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khoa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học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đầy</a:t>
            </a:r>
            <a:r>
              <a:rPr lang="en-GB" altLang="en-US" sz="2200" dirty="0" smtClean="0"/>
              <a:t> </a:t>
            </a:r>
            <a:r>
              <a:rPr lang="en-GB" altLang="en-US" sz="2200" dirty="0" err="1" smtClean="0"/>
              <a:t>đủ</a:t>
            </a:r>
            <a:r>
              <a:rPr lang="en-GB" altLang="en-US" sz="2200" dirty="0" smtClean="0"/>
              <a:t>). 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200" b="1" i="1" dirty="0" err="1" smtClean="0"/>
              <a:t>Tên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khoa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học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đầy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đủ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của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loài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gỗ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phải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được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cung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cấp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khi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có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sự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mơ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hồ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trong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việc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sử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dụng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tên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thông</a:t>
            </a:r>
            <a:r>
              <a:rPr lang="en-GB" altLang="en-US" sz="2200" b="1" i="1" dirty="0" smtClean="0"/>
              <a:t> </a:t>
            </a:r>
            <a:r>
              <a:rPr lang="en-GB" altLang="en-US" sz="2200" b="1" i="1" dirty="0" err="1" smtClean="0"/>
              <a:t>dụng</a:t>
            </a:r>
            <a:endParaRPr lang="en-US" altLang="en-US" sz="2200" b="1" i="1" dirty="0" smtClean="0"/>
          </a:p>
          <a:p>
            <a:pPr lvl="1" eaLnBrk="1" hangingPunct="1">
              <a:buSzPct val="80000"/>
              <a:buFont typeface="Wingdings" pitchFamily="2" charset="2"/>
              <a:buChar char="§"/>
            </a:pPr>
            <a:endParaRPr lang="en-US" altLang="en-US" sz="2400" b="1" i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: </a:t>
            </a:r>
            <a:r>
              <a:rPr lang="en-GB" dirty="0" err="1"/>
              <a:t>thông</a:t>
            </a:r>
            <a:r>
              <a:rPr lang="en-GB" dirty="0"/>
              <a:t> tin (1/3)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191000"/>
            <a:ext cx="86995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6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b="1" dirty="0" err="1" smtClean="0"/>
              <a:t>Tiếp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cận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thông</a:t>
            </a:r>
            <a:r>
              <a:rPr lang="en-GB" altLang="en-US" b="1" dirty="0" smtClean="0"/>
              <a:t> tin </a:t>
            </a:r>
            <a:r>
              <a:rPr lang="en-GB" altLang="en-US" b="1" dirty="0" err="1" smtClean="0"/>
              <a:t>về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nguồn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gốc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khai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thác</a:t>
            </a:r>
            <a:r>
              <a:rPr lang="en-GB" altLang="en-US" dirty="0" smtClean="0"/>
              <a:t>: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b="1" dirty="0" err="1" smtClean="0"/>
              <a:t>Quốc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gia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khai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thác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:</a:t>
            </a:r>
          </a:p>
          <a:p>
            <a:pPr lvl="2" eaLnBrk="1" hangingPunct="1"/>
            <a:r>
              <a:rPr lang="en-GB" altLang="en-US" b="1" dirty="0" err="1" smtClean="0"/>
              <a:t>Vùng</a:t>
            </a:r>
            <a:r>
              <a:rPr lang="en-GB" altLang="en-US" b="1" dirty="0" smtClean="0"/>
              <a:t>/</a:t>
            </a:r>
            <a:r>
              <a:rPr lang="en-GB" altLang="en-US" b="1" dirty="0" err="1" smtClean="0"/>
              <a:t>miền</a:t>
            </a:r>
            <a:r>
              <a:rPr lang="en-GB" altLang="en-US" b="1" dirty="0" smtClean="0"/>
              <a:t> (Sub-country region) </a:t>
            </a:r>
            <a:r>
              <a:rPr lang="en-GB" altLang="en-US" dirty="0" err="1" smtClean="0"/>
              <a:t>nơi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khai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thác</a:t>
            </a:r>
            <a:r>
              <a:rPr lang="en-GB" altLang="en-US" dirty="0" smtClean="0"/>
              <a:t>. </a:t>
            </a:r>
            <a:r>
              <a:rPr lang="en-GB" altLang="en-US" i="1" dirty="0" err="1" smtClean="0"/>
              <a:t>Thông</a:t>
            </a:r>
            <a:r>
              <a:rPr lang="en-GB" altLang="en-US" i="1" dirty="0" smtClean="0"/>
              <a:t> tin </a:t>
            </a:r>
            <a:r>
              <a:rPr lang="en-GB" altLang="en-US" i="1" dirty="0" err="1" smtClean="0"/>
              <a:t>về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vùng</a:t>
            </a:r>
            <a:r>
              <a:rPr lang="en-GB" altLang="en-US" i="1" dirty="0" smtClean="0"/>
              <a:t>/</a:t>
            </a:r>
            <a:r>
              <a:rPr lang="en-GB" altLang="en-US" i="1" dirty="0" err="1" smtClean="0"/>
              <a:t>miền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phải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được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cung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cấp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sự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nhau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về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rủi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ro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khai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gỗ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bất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hợp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pháp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giữa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vùng</a:t>
            </a:r>
            <a:r>
              <a:rPr lang="en-GB" altLang="en-US" i="1" dirty="0" smtClean="0"/>
              <a:t>/</a:t>
            </a:r>
            <a:r>
              <a:rPr lang="en-GB" altLang="en-US" i="1" dirty="0" err="1" smtClean="0"/>
              <a:t>miền</a:t>
            </a:r>
            <a:r>
              <a:rPr lang="en-GB" altLang="en-US" i="1" dirty="0" smtClean="0"/>
              <a:t>.</a:t>
            </a:r>
            <a:endParaRPr lang="en-GB" altLang="en-US" dirty="0" smtClean="0"/>
          </a:p>
          <a:p>
            <a:pPr lvl="2" eaLnBrk="1" hangingPunct="1"/>
            <a:r>
              <a:rPr lang="en-GB" altLang="en-US" b="1" dirty="0" err="1" smtClean="0"/>
              <a:t>Lô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rừng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khai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thác</a:t>
            </a:r>
            <a:r>
              <a:rPr lang="en-GB" altLang="en-US" b="1" dirty="0" smtClean="0"/>
              <a:t> (Forest concession)</a:t>
            </a:r>
            <a:r>
              <a:rPr lang="en-GB" altLang="en-US" dirty="0" smtClean="0"/>
              <a:t>. </a:t>
            </a:r>
            <a:r>
              <a:rPr lang="en-GB" altLang="en-US" i="1" dirty="0" err="1" smtClean="0"/>
              <a:t>Thông</a:t>
            </a:r>
            <a:r>
              <a:rPr lang="en-GB" altLang="en-US" i="1" dirty="0" smtClean="0"/>
              <a:t> tin </a:t>
            </a:r>
            <a:r>
              <a:rPr lang="en-GB" altLang="en-US" i="1" dirty="0" err="1" smtClean="0"/>
              <a:t>về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lô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rừng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khai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phải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được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cung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cấp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sự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nhau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về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rủi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ro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khai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gỗ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bất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hợp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pháp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giữa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lô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khai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thác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trong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mỗi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quốc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gia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hoặc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vùng</a:t>
            </a:r>
            <a:r>
              <a:rPr lang="en-GB" altLang="en-US" i="1" dirty="0" smtClean="0"/>
              <a:t>/</a:t>
            </a:r>
            <a:r>
              <a:rPr lang="en-GB" altLang="en-US" i="1" dirty="0" err="1" smtClean="0"/>
              <a:t>miền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: </a:t>
            </a:r>
            <a:r>
              <a:rPr lang="en-GB" dirty="0" err="1"/>
              <a:t>thông</a:t>
            </a:r>
            <a:r>
              <a:rPr lang="en-GB" dirty="0"/>
              <a:t> tin (2/3)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8200"/>
            <a:ext cx="912495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b="1" dirty="0" err="1" smtClean="0"/>
              <a:t>Tiếp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cận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thông</a:t>
            </a:r>
            <a:r>
              <a:rPr lang="en-GB" altLang="en-US" b="1" dirty="0" smtClean="0"/>
              <a:t> tin </a:t>
            </a:r>
            <a:r>
              <a:rPr lang="en-GB" altLang="en-US" b="1" dirty="0" err="1" smtClean="0"/>
              <a:t>về</a:t>
            </a:r>
            <a:r>
              <a:rPr lang="en-GB" altLang="en-US" dirty="0" smtClean="0"/>
              <a:t>: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b="1" dirty="0" err="1" smtClean="0"/>
              <a:t>Số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lượng</a:t>
            </a:r>
            <a:r>
              <a:rPr lang="en-GB" altLang="en-US" dirty="0" smtClean="0"/>
              <a:t>: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ở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tích</a:t>
            </a:r>
            <a:r>
              <a:rPr lang="en-GB" altLang="en-US" dirty="0" smtClean="0"/>
              <a:t> (m3), </a:t>
            </a:r>
            <a:r>
              <a:rPr lang="en-GB" altLang="en-US" dirty="0" err="1" smtClean="0"/>
              <a:t>trọng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lượng</a:t>
            </a:r>
            <a:r>
              <a:rPr lang="en-GB" altLang="en-US" dirty="0" smtClean="0"/>
              <a:t> (</a:t>
            </a:r>
            <a:r>
              <a:rPr lang="en-GB" altLang="en-US" dirty="0" err="1" smtClean="0"/>
              <a:t>Kg,Ton</a:t>
            </a:r>
            <a:r>
              <a:rPr lang="en-GB" altLang="en-US" dirty="0" smtClean="0"/>
              <a:t>)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số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lượng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đơn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vị</a:t>
            </a:r>
            <a:r>
              <a:rPr lang="en-GB" altLang="en-US" dirty="0" smtClean="0"/>
              <a:t> (Unit, Pcs)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dirty="0" err="1" smtClean="0"/>
              <a:t>Tên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b="1" dirty="0" err="1" smtClean="0"/>
              <a:t>nhà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cung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cấp</a:t>
            </a:r>
            <a:r>
              <a:rPr lang="en-GB" altLang="en-US" b="1" dirty="0" smtClean="0"/>
              <a:t> </a:t>
            </a:r>
            <a:r>
              <a:rPr lang="en-GB" altLang="en-US" dirty="0" err="1" smtClean="0"/>
              <a:t>cho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doanh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(operator)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dirty="0" err="1" smtClean="0"/>
              <a:t>Tên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b="1" dirty="0" err="1" smtClean="0"/>
              <a:t>thương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nhân</a:t>
            </a:r>
            <a:r>
              <a:rPr lang="en-GB" altLang="en-US" b="1" dirty="0" smtClean="0"/>
              <a:t> (traders) </a:t>
            </a:r>
            <a:r>
              <a:rPr lang="en-GB" altLang="en-US" b="1" dirty="0" err="1" smtClean="0"/>
              <a:t>mà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gỗ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và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sản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phẩm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gỗ</a:t>
            </a:r>
            <a:r>
              <a:rPr lang="en-GB" altLang="en-US" b="1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ứng</a:t>
            </a:r>
            <a:endParaRPr lang="en-GB" altLang="en-US" dirty="0" smtClean="0"/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dirty="0" smtClean="0"/>
              <a:t>Hồ </a:t>
            </a:r>
            <a:r>
              <a:rPr lang="en-GB" altLang="en-US" dirty="0" err="1" smtClean="0"/>
              <a:t>sơ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thông</a:t>
            </a:r>
            <a:r>
              <a:rPr lang="en-GB" altLang="en-US" dirty="0" smtClean="0"/>
              <a:t> tin </a:t>
            </a:r>
            <a:r>
              <a:rPr lang="en-GB" altLang="en-US" dirty="0" err="1" smtClean="0"/>
              <a:t>khác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b="1" dirty="0" err="1" smtClean="0"/>
              <a:t>tính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hợp</a:t>
            </a:r>
            <a:r>
              <a:rPr lang="en-GB" altLang="en-US" b="1" dirty="0" smtClean="0"/>
              <a:t> </a:t>
            </a:r>
            <a:r>
              <a:rPr lang="en-GB" altLang="en-US" b="1" dirty="0" err="1" smtClean="0"/>
              <a:t>pháp</a:t>
            </a:r>
            <a:r>
              <a:rPr lang="en-GB" altLang="en-US" b="1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gốc</a:t>
            </a:r>
            <a:endParaRPr lang="en-GB" alt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: </a:t>
            </a:r>
            <a:r>
              <a:rPr lang="en-GB" dirty="0" err="1"/>
              <a:t>thông</a:t>
            </a:r>
            <a:r>
              <a:rPr lang="en-GB" dirty="0"/>
              <a:t> tin </a:t>
            </a:r>
            <a:r>
              <a:rPr lang="en-GB" dirty="0" smtClean="0"/>
              <a:t>(3/3</a:t>
            </a:r>
            <a:r>
              <a:rPr lang="en-GB" dirty="0"/>
              <a:t>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4737101"/>
            <a:ext cx="9067800" cy="161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4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(Operators) </a:t>
            </a:r>
            <a:r>
              <a:rPr lang="en-GB" dirty="0" err="1" smtClean="0"/>
              <a:t>phải</a:t>
            </a:r>
            <a:r>
              <a:rPr lang="en-GB" dirty="0" smtClean="0"/>
              <a:t>, </a:t>
            </a:r>
            <a:r>
              <a:rPr lang="en-GB" dirty="0" err="1" smtClean="0"/>
              <a:t>dựa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quy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, </a:t>
            </a:r>
            <a:r>
              <a:rPr lang="en-GB" dirty="0" err="1" smtClean="0"/>
              <a:t>cân</a:t>
            </a:r>
            <a:r>
              <a:rPr lang="en-GB" dirty="0" smtClean="0"/>
              <a:t> </a:t>
            </a:r>
            <a:r>
              <a:rPr lang="en-GB" dirty="0" err="1" smtClean="0"/>
              <a:t>nhắc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tiêu</a:t>
            </a:r>
            <a:r>
              <a:rPr lang="en-GB" dirty="0" smtClean="0"/>
              <a:t> </a:t>
            </a:r>
            <a:r>
              <a:rPr lang="en-GB" dirty="0" err="1" smtClean="0"/>
              <a:t>chí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rủi</a:t>
            </a:r>
            <a:r>
              <a:rPr lang="en-GB" dirty="0" smtClean="0"/>
              <a:t> </a:t>
            </a:r>
            <a:r>
              <a:rPr lang="en-GB" dirty="0" err="1" smtClean="0"/>
              <a:t>ro</a:t>
            </a:r>
            <a:r>
              <a:rPr lang="en-GB" dirty="0" smtClean="0"/>
              <a:t> </a:t>
            </a:r>
            <a:r>
              <a:rPr lang="en-GB" dirty="0" err="1" smtClean="0"/>
              <a:t>liên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,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tuân</a:t>
            </a:r>
            <a:r>
              <a:rPr lang="en-GB" dirty="0" smtClean="0"/>
              <a:t> </a:t>
            </a:r>
            <a:r>
              <a:rPr lang="en-GB" dirty="0" err="1" smtClean="0"/>
              <a:t>thủ</a:t>
            </a:r>
            <a:r>
              <a:rPr lang="en-GB" dirty="0" smtClean="0"/>
              <a:t> </a:t>
            </a:r>
            <a:r>
              <a:rPr lang="en-GB" dirty="0" err="1" smtClean="0"/>
              <a:t>luật</a:t>
            </a:r>
            <a:r>
              <a:rPr lang="en-GB" dirty="0" smtClean="0"/>
              <a:t>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,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chứng</a:t>
            </a:r>
            <a:r>
              <a:rPr lang="en-GB" dirty="0" smtClean="0"/>
              <a:t> </a:t>
            </a:r>
            <a:r>
              <a:rPr lang="en-GB" dirty="0" err="1" smtClean="0"/>
              <a:t>nhận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hệ</a:t>
            </a:r>
            <a:r>
              <a:rPr lang="en-GB" dirty="0" smtClean="0"/>
              <a:t> </a:t>
            </a:r>
            <a:r>
              <a:rPr lang="en-GB" dirty="0" err="1" smtClean="0"/>
              <a:t>thống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minh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bên-thứ-ba</a:t>
            </a:r>
            <a:r>
              <a:rPr lang="en-GB" dirty="0" smtClean="0"/>
              <a:t> </a:t>
            </a:r>
            <a:r>
              <a:rPr lang="en-GB" dirty="0" err="1" smtClean="0"/>
              <a:t>mà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cả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tuân</a:t>
            </a:r>
            <a:r>
              <a:rPr lang="en-GB" dirty="0" smtClean="0"/>
              <a:t> </a:t>
            </a:r>
            <a:r>
              <a:rPr lang="en-GB" dirty="0" err="1" smtClean="0"/>
              <a:t>thủ</a:t>
            </a:r>
            <a:r>
              <a:rPr lang="en-GB" dirty="0" smtClean="0"/>
              <a:t> </a:t>
            </a:r>
            <a:r>
              <a:rPr lang="en-GB" dirty="0" err="1" smtClean="0"/>
              <a:t>luật</a:t>
            </a:r>
            <a:r>
              <a:rPr lang="en-GB" dirty="0" smtClean="0"/>
              <a:t>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Tình</a:t>
            </a:r>
            <a:r>
              <a:rPr lang="en-GB" dirty="0" smtClean="0"/>
              <a:t> </a:t>
            </a:r>
            <a:r>
              <a:rPr lang="en-GB" dirty="0" err="1" smtClean="0"/>
              <a:t>trạng</a:t>
            </a:r>
            <a:r>
              <a:rPr lang="en-GB" dirty="0" smtClean="0"/>
              <a:t> </a:t>
            </a:r>
            <a:r>
              <a:rPr lang="en-GB" dirty="0" err="1" smtClean="0"/>
              <a:t>phổ</a:t>
            </a:r>
            <a:r>
              <a:rPr lang="en-GB" dirty="0" smtClean="0"/>
              <a:t> </a:t>
            </a:r>
            <a:r>
              <a:rPr lang="en-GB" dirty="0" err="1" smtClean="0"/>
              <a:t>biến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loài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cụ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Tình</a:t>
            </a:r>
            <a:r>
              <a:rPr lang="en-GB" dirty="0" smtClean="0"/>
              <a:t> </a:t>
            </a:r>
            <a:r>
              <a:rPr lang="en-GB" dirty="0" err="1" smtClean="0"/>
              <a:t>trạng</a:t>
            </a:r>
            <a:r>
              <a:rPr lang="en-GB" dirty="0" smtClean="0"/>
              <a:t> </a:t>
            </a:r>
            <a:r>
              <a:rPr lang="en-GB" dirty="0" err="1" smtClean="0"/>
              <a:t>phổ</a:t>
            </a:r>
            <a:r>
              <a:rPr lang="en-GB" dirty="0" smtClean="0"/>
              <a:t> </a:t>
            </a:r>
            <a:r>
              <a:rPr lang="en-GB" dirty="0" err="1" smtClean="0"/>
              <a:t>biến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hoạt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tại</a:t>
            </a:r>
            <a:r>
              <a:rPr lang="en-GB" dirty="0" smtClean="0"/>
              <a:t> </a:t>
            </a:r>
            <a:r>
              <a:rPr lang="en-GB" dirty="0" err="1" smtClean="0"/>
              <a:t>quốc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/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vùng</a:t>
            </a:r>
            <a:r>
              <a:rPr lang="en-GB" dirty="0" smtClean="0"/>
              <a:t>/</a:t>
            </a:r>
            <a:r>
              <a:rPr lang="en-GB" dirty="0" err="1" smtClean="0"/>
              <a:t>miền</a:t>
            </a:r>
            <a:r>
              <a:rPr lang="en-GB" dirty="0" smtClean="0"/>
              <a:t> </a:t>
            </a:r>
            <a:r>
              <a:rPr lang="en-GB" dirty="0" err="1" smtClean="0"/>
              <a:t>mà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,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cả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xem</a:t>
            </a:r>
            <a:r>
              <a:rPr lang="en-GB" dirty="0" smtClean="0"/>
              <a:t> </a:t>
            </a:r>
            <a:r>
              <a:rPr lang="en-GB" dirty="0" err="1" smtClean="0"/>
              <a:t>xét</a:t>
            </a:r>
            <a:r>
              <a:rPr lang="en-GB" dirty="0" smtClean="0"/>
              <a:t> </a:t>
            </a:r>
            <a:r>
              <a:rPr lang="en-GB" dirty="0" err="1" smtClean="0"/>
              <a:t>tình</a:t>
            </a:r>
            <a:r>
              <a:rPr lang="en-GB" dirty="0" smtClean="0"/>
              <a:t> </a:t>
            </a:r>
            <a:r>
              <a:rPr lang="en-GB" dirty="0" err="1" smtClean="0"/>
              <a:t>trạng</a:t>
            </a:r>
            <a:r>
              <a:rPr lang="en-GB" dirty="0" smtClean="0"/>
              <a:t> </a:t>
            </a:r>
            <a:r>
              <a:rPr lang="en-GB" dirty="0" err="1" smtClean="0"/>
              <a:t>phổ</a:t>
            </a:r>
            <a:r>
              <a:rPr lang="en-GB" dirty="0" smtClean="0"/>
              <a:t> </a:t>
            </a:r>
            <a:r>
              <a:rPr lang="en-GB" dirty="0" err="1" smtClean="0"/>
              <a:t>biến</a:t>
            </a:r>
            <a:r>
              <a:rPr lang="en-GB" dirty="0" smtClean="0"/>
              <a:t> </a:t>
            </a:r>
            <a:r>
              <a:rPr lang="en-GB" dirty="0" err="1" smtClean="0"/>
              <a:t>xung</a:t>
            </a:r>
            <a:r>
              <a:rPr lang="en-GB" dirty="0" smtClean="0"/>
              <a:t> </a:t>
            </a:r>
            <a:r>
              <a:rPr lang="en-GB" dirty="0" err="1" smtClean="0"/>
              <a:t>đột</a:t>
            </a:r>
            <a:r>
              <a:rPr lang="en-GB" dirty="0" smtClean="0"/>
              <a:t> </a:t>
            </a:r>
            <a:r>
              <a:rPr lang="en-GB" dirty="0" err="1" smtClean="0"/>
              <a:t>vũ</a:t>
            </a:r>
            <a:r>
              <a:rPr lang="en-GB" dirty="0" smtClean="0"/>
              <a:t> </a:t>
            </a:r>
            <a:r>
              <a:rPr lang="en-GB" dirty="0" err="1" smtClean="0"/>
              <a:t>trang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Lệnh</a:t>
            </a:r>
            <a:r>
              <a:rPr lang="en-GB" dirty="0" smtClean="0"/>
              <a:t> </a:t>
            </a:r>
            <a:r>
              <a:rPr lang="en-GB" dirty="0" err="1" smtClean="0"/>
              <a:t>trừng</a:t>
            </a:r>
            <a:r>
              <a:rPr lang="en-GB" dirty="0" smtClean="0"/>
              <a:t> </a:t>
            </a:r>
            <a:r>
              <a:rPr lang="en-GB" dirty="0" err="1" smtClean="0"/>
              <a:t>phạt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Hội</a:t>
            </a:r>
            <a:r>
              <a:rPr lang="en-GB" dirty="0" smtClean="0"/>
              <a:t> </a:t>
            </a:r>
            <a:r>
              <a:rPr lang="en-GB" dirty="0" err="1" smtClean="0"/>
              <a:t>đồng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an </a:t>
            </a:r>
            <a:r>
              <a:rPr lang="en-GB" dirty="0" err="1" smtClean="0"/>
              <a:t>Liên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quốc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Hội</a:t>
            </a:r>
            <a:r>
              <a:rPr lang="en-GB" dirty="0" smtClean="0"/>
              <a:t> </a:t>
            </a:r>
            <a:r>
              <a:rPr lang="en-GB" dirty="0" err="1" smtClean="0"/>
              <a:t>đồng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nhập</a:t>
            </a:r>
            <a:r>
              <a:rPr lang="en-GB" dirty="0" smtClean="0"/>
              <a:t> </a:t>
            </a:r>
            <a:r>
              <a:rPr lang="en-GB" dirty="0" err="1" smtClean="0"/>
              <a:t>khẩu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khẩu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Mức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 </a:t>
            </a:r>
            <a:r>
              <a:rPr lang="en-GB" dirty="0" err="1" smtClean="0"/>
              <a:t>phức</a:t>
            </a:r>
            <a:r>
              <a:rPr lang="en-GB" dirty="0" smtClean="0"/>
              <a:t> </a:t>
            </a:r>
            <a:r>
              <a:rPr lang="en-GB" dirty="0" err="1" smtClean="0"/>
              <a:t>tạp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chuỗi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: </a:t>
            </a:r>
            <a:r>
              <a:rPr lang="en-GB" dirty="0" err="1"/>
              <a:t>đánh</a:t>
            </a:r>
            <a:r>
              <a:rPr lang="en-GB" dirty="0"/>
              <a:t> </a:t>
            </a:r>
            <a:r>
              <a:rPr lang="en-GB" dirty="0" err="1"/>
              <a:t>giá</a:t>
            </a:r>
            <a:r>
              <a:rPr lang="en-GB" dirty="0"/>
              <a:t> </a:t>
            </a:r>
            <a:r>
              <a:rPr lang="en-GB" dirty="0" err="1"/>
              <a:t>rủi</a:t>
            </a:r>
            <a:r>
              <a:rPr lang="en-GB" dirty="0"/>
              <a:t> </a:t>
            </a:r>
            <a:r>
              <a:rPr lang="en-GB" dirty="0" err="1"/>
              <a:t>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8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 rtlCol="0"/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err="1" smtClean="0"/>
              <a:t>Khi</a:t>
            </a:r>
            <a:r>
              <a:rPr lang="en-GB" dirty="0" smtClean="0"/>
              <a:t> </a:t>
            </a:r>
            <a:r>
              <a:rPr lang="en-GB" dirty="0" err="1" smtClean="0"/>
              <a:t>phát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rủi</a:t>
            </a:r>
            <a:r>
              <a:rPr lang="en-GB" dirty="0" smtClean="0"/>
              <a:t> </a:t>
            </a:r>
            <a:r>
              <a:rPr lang="en-GB" dirty="0" err="1" smtClean="0"/>
              <a:t>ro</a:t>
            </a:r>
            <a:r>
              <a:rPr lang="en-GB" dirty="0" smtClean="0"/>
              <a:t>,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(operators) </a:t>
            </a:r>
            <a:r>
              <a:rPr lang="en-GB" dirty="0" err="1" smtClean="0"/>
              <a:t>phải</a:t>
            </a:r>
            <a:r>
              <a:rPr lang="en-GB" dirty="0" smtClean="0"/>
              <a:t> </a:t>
            </a:r>
            <a:r>
              <a:rPr lang="en-GB" dirty="0" err="1" smtClean="0"/>
              <a:t>giảm</a:t>
            </a:r>
            <a:r>
              <a:rPr lang="en-GB" dirty="0" smtClean="0"/>
              <a:t> </a:t>
            </a:r>
            <a:r>
              <a:rPr lang="en-GB" dirty="0" err="1" smtClean="0"/>
              <a:t>thiểu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loạt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biện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quy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tương</a:t>
            </a:r>
            <a:r>
              <a:rPr lang="en-GB" dirty="0" smtClean="0"/>
              <a:t>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giảm</a:t>
            </a:r>
            <a:r>
              <a:rPr lang="en-GB" dirty="0" smtClean="0"/>
              <a:t> </a:t>
            </a:r>
            <a:r>
              <a:rPr lang="en-GB" dirty="0" err="1" smtClean="0"/>
              <a:t>thiểu</a:t>
            </a:r>
            <a:r>
              <a:rPr lang="en-GB" dirty="0" smtClean="0"/>
              <a:t> </a:t>
            </a:r>
            <a:r>
              <a:rPr lang="en-GB" dirty="0" err="1" smtClean="0"/>
              <a:t>rủi</a:t>
            </a:r>
            <a:r>
              <a:rPr lang="en-GB" dirty="0" smtClean="0"/>
              <a:t> </a:t>
            </a:r>
            <a:r>
              <a:rPr lang="en-GB" dirty="0" err="1" smtClean="0"/>
              <a:t>ro</a:t>
            </a:r>
            <a:r>
              <a:rPr lang="en-GB" dirty="0" smtClean="0"/>
              <a:t> </a:t>
            </a: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cách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hiệu</a:t>
            </a:r>
            <a:r>
              <a:rPr lang="en-GB" dirty="0" smtClean="0"/>
              <a:t> </a:t>
            </a:r>
            <a:r>
              <a:rPr lang="en-GB" dirty="0" err="1" smtClean="0"/>
              <a:t>quả</a:t>
            </a:r>
            <a:r>
              <a:rPr lang="en-GB" dirty="0" smtClean="0"/>
              <a:t>,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thêm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r>
              <a:rPr lang="en-GB" dirty="0" smtClean="0"/>
              <a:t> tin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hồ</a:t>
            </a:r>
            <a:r>
              <a:rPr lang="en-GB" dirty="0" smtClean="0"/>
              <a:t> </a:t>
            </a:r>
            <a:r>
              <a:rPr lang="en-GB" dirty="0" err="1" smtClean="0"/>
              <a:t>sơ</a:t>
            </a:r>
            <a:r>
              <a:rPr lang="en-GB" dirty="0" smtClean="0"/>
              <a:t> </a:t>
            </a:r>
            <a:r>
              <a:rPr lang="en-GB" dirty="0" err="1" smtClean="0"/>
              <a:t>bổ</a:t>
            </a:r>
            <a:r>
              <a:rPr lang="en-GB" dirty="0" smtClean="0"/>
              <a:t> sung </a:t>
            </a:r>
            <a:r>
              <a:rPr lang="en-GB" dirty="0" err="1" smtClean="0"/>
              <a:t>và</a:t>
            </a:r>
            <a:r>
              <a:rPr lang="en-GB" dirty="0" smtClean="0"/>
              <a:t>/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bên</a:t>
            </a:r>
            <a:r>
              <a:rPr lang="en-GB" dirty="0" smtClean="0"/>
              <a:t> </a:t>
            </a:r>
            <a:r>
              <a:rPr lang="en-GB" dirty="0" err="1" smtClean="0"/>
              <a:t>thứ</a:t>
            </a:r>
            <a:r>
              <a:rPr lang="en-GB" dirty="0" smtClean="0"/>
              <a:t> </a:t>
            </a:r>
            <a:r>
              <a:rPr lang="en-GB" dirty="0" err="1" smtClean="0"/>
              <a:t>ba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minh.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Hệ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: </a:t>
            </a:r>
            <a:r>
              <a:rPr lang="en-GB" dirty="0" err="1"/>
              <a:t>giảm</a:t>
            </a:r>
            <a:r>
              <a:rPr lang="en-GB" dirty="0"/>
              <a:t> </a:t>
            </a:r>
            <a:r>
              <a:rPr lang="en-GB" dirty="0" err="1"/>
              <a:t>thiểu</a:t>
            </a:r>
            <a:r>
              <a:rPr lang="en-GB" dirty="0"/>
              <a:t> </a:t>
            </a:r>
            <a:r>
              <a:rPr lang="en-GB" dirty="0" err="1"/>
              <a:t>rủi</a:t>
            </a:r>
            <a:r>
              <a:rPr lang="en-GB" dirty="0"/>
              <a:t> </a:t>
            </a:r>
            <a:r>
              <a:rPr lang="en-GB" dirty="0" err="1"/>
              <a:t>ro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083050"/>
            <a:ext cx="87376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1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lâm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bền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cụ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mặc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thứ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</a:t>
            </a:r>
            <a:r>
              <a:rPr lang="en-GB" altLang="en-US" dirty="0" smtClean="0"/>
              <a:t>: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đề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cập</a:t>
            </a:r>
            <a:r>
              <a:rPr lang="en-GB" altLang="en-US" dirty="0" smtClean="0"/>
              <a:t> ‘</a:t>
            </a:r>
            <a:r>
              <a:rPr lang="en-GB" altLang="en-US" i="1" dirty="0" err="1" smtClean="0"/>
              <a:t>đảm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bảo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tuân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thủ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luật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dụng</a:t>
            </a:r>
            <a:r>
              <a:rPr lang="en-GB" altLang="en-US" i="1" dirty="0" smtClean="0"/>
              <a:t>,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thể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bao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gồm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việc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đánh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giá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cấp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chứng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nhận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hoặc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hệ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thống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xác</a:t>
            </a:r>
            <a:r>
              <a:rPr lang="en-GB" altLang="en-US" i="1" dirty="0" smtClean="0"/>
              <a:t> minh </a:t>
            </a:r>
            <a:r>
              <a:rPr lang="en-GB" altLang="en-US" i="1" dirty="0" err="1" smtClean="0"/>
              <a:t>của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bên-thứ-ba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mà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cả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nội</a:t>
            </a:r>
            <a:r>
              <a:rPr lang="en-GB" altLang="en-US" i="1" dirty="0" smtClean="0"/>
              <a:t> dung </a:t>
            </a:r>
            <a:r>
              <a:rPr lang="en-GB" altLang="en-US" i="1" dirty="0" err="1" smtClean="0"/>
              <a:t>tuân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thủ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luật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dụng</a:t>
            </a:r>
            <a:r>
              <a:rPr lang="en-GB" altLang="en-US" dirty="0" smtClean="0"/>
              <a:t>’</a:t>
            </a:r>
          </a:p>
          <a:p>
            <a:pPr eaLnBrk="1" hangingPunct="1"/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phép</a:t>
            </a:r>
            <a:r>
              <a:rPr lang="en-GB" altLang="en-US" dirty="0" smtClean="0"/>
              <a:t> FLEGT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CITES </a:t>
            </a:r>
            <a:r>
              <a:rPr lang="en-GB" altLang="en-US" dirty="0" err="1" smtClean="0"/>
              <a:t>mặc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tuân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thủ</a:t>
            </a:r>
            <a:r>
              <a:rPr lang="en-GB" altLang="en-US" dirty="0" smtClean="0"/>
              <a:t> 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Tuân</a:t>
            </a:r>
            <a:r>
              <a:rPr lang="en-GB" dirty="0"/>
              <a:t> </a:t>
            </a:r>
            <a:r>
              <a:rPr lang="en-GB" dirty="0" err="1"/>
              <a:t>thủ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gỗ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762000" y="2318656"/>
            <a:ext cx="7429500" cy="406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altLang="zh-TW" sz="2400" b="1" i="1" dirty="0" smtClean="0"/>
              <a:t>Phạm vi </a:t>
            </a:r>
            <a:r>
              <a:rPr lang="en-GB" altLang="zh-TW" sz="2400" b="1" i="1" dirty="0" err="1" smtClean="0"/>
              <a:t>áp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dụng</a:t>
            </a:r>
            <a:r>
              <a:rPr lang="en-GB" altLang="zh-TW" sz="2400" b="1" i="1" dirty="0" smtClean="0"/>
              <a:t>, </a:t>
            </a:r>
            <a:r>
              <a:rPr lang="en-US" altLang="zh-TW" sz="2400" b="1" i="1" dirty="0" err="1" smtClean="0"/>
              <a:t>Trách</a:t>
            </a:r>
            <a:r>
              <a:rPr lang="en-US" altLang="zh-TW" sz="2400" b="1" i="1" dirty="0" smtClean="0"/>
              <a:t> </a:t>
            </a:r>
            <a:r>
              <a:rPr lang="en-US" altLang="zh-TW" sz="2400" b="1" i="1" dirty="0" err="1" smtClean="0"/>
              <a:t>nhiệm</a:t>
            </a:r>
            <a:r>
              <a:rPr lang="en-US" altLang="zh-TW" sz="2400" b="1" i="1" dirty="0" smtClean="0"/>
              <a:t> </a:t>
            </a:r>
            <a:r>
              <a:rPr lang="en-US" altLang="zh-TW" sz="2400" b="1" i="1" dirty="0" err="1" smtClean="0"/>
              <a:t>giải</a:t>
            </a:r>
            <a:r>
              <a:rPr lang="en-US" altLang="zh-TW" sz="2400" b="1" i="1" dirty="0" smtClean="0"/>
              <a:t> </a:t>
            </a:r>
            <a:r>
              <a:rPr lang="en-US" altLang="zh-TW" sz="2400" b="1" i="1" dirty="0" err="1" smtClean="0"/>
              <a:t>trình</a:t>
            </a:r>
            <a:endParaRPr lang="zh-TW" altLang="en-US" sz="2400" b="1" i="1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140652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8" name="Straight Connector 6"/>
          <p:cNvCxnSpPr/>
          <p:nvPr/>
        </p:nvCxnSpPr>
        <p:spPr>
          <a:xfrm>
            <a:off x="800100" y="228224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4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133600"/>
            <a:ext cx="8001000" cy="4572511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9600" y="2286000"/>
            <a:ext cx="2362200" cy="323165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NGUỒN TỪ BÊN NGOÀI EU</a:t>
            </a:r>
            <a:endParaRPr lang="en-US" sz="15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4800600"/>
            <a:ext cx="2147439" cy="553998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DOANH NGHIỆP CHẾ BIẾN VÀ NHÀ SẢN </a:t>
            </a:r>
            <a:r>
              <a:rPr lang="en-US" sz="1500" b="1" dirty="0" err="1" smtClean="0"/>
              <a:t>XuẤT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45142" y="5181600"/>
            <a:ext cx="1460258" cy="12080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endParaRPr lang="en-US" sz="14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Hệ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thống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trách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nhiệm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giải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trình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6248" y="5181600"/>
            <a:ext cx="1717952" cy="9848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4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khách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hàng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5181600"/>
            <a:ext cx="1317557" cy="761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76869" y="4267200"/>
            <a:ext cx="2405131" cy="2923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 algn="r"/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Người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tiêu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dùng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cuối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cùng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23946" y="1524000"/>
            <a:ext cx="8502650" cy="92358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1800" dirty="0" smtClean="0"/>
              <a:t>Quy </a:t>
            </a:r>
            <a:r>
              <a:rPr lang="en-US" altLang="en-US" sz="1800" dirty="0" err="1" smtClean="0"/>
              <a:t>định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áp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dụng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cho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toàn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bộ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hoạt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động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thương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mại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gỗ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và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sản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phẩm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gỗ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tại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thị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trường</a:t>
            </a:r>
            <a:r>
              <a:rPr lang="en-US" altLang="en-US" sz="1800" dirty="0" smtClean="0"/>
              <a:t> EU </a:t>
            </a:r>
            <a:r>
              <a:rPr lang="en-US" altLang="en-US" sz="1800" dirty="0" err="1" smtClean="0"/>
              <a:t>và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bắt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buộc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đối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với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cả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gỗ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nhập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khẩu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và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gỗ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sản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xuất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tại</a:t>
            </a:r>
            <a:r>
              <a:rPr lang="en-US" altLang="en-US" sz="1800" dirty="0" smtClean="0"/>
              <a:t> EU</a:t>
            </a:r>
          </a:p>
          <a:p>
            <a:pPr eaLnBrk="1" hangingPunct="1"/>
            <a:endParaRPr lang="en-US" alt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/>
              <a:t>Phạm vi địa lý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liệt</a:t>
            </a:r>
            <a:r>
              <a:rPr lang="en-GB" dirty="0" smtClean="0"/>
              <a:t> </a:t>
            </a:r>
            <a:r>
              <a:rPr lang="en-GB" dirty="0" err="1" smtClean="0"/>
              <a:t>kê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Phụ</a:t>
            </a:r>
            <a:r>
              <a:rPr lang="en-GB" dirty="0" smtClean="0"/>
              <a:t> </a:t>
            </a:r>
            <a:r>
              <a:rPr lang="en-GB" dirty="0" err="1" smtClean="0"/>
              <a:t>lục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Quy </a:t>
            </a:r>
            <a:r>
              <a:rPr lang="en-GB" dirty="0" err="1" smtClean="0"/>
              <a:t>định</a:t>
            </a:r>
            <a:r>
              <a:rPr lang="en-GB" dirty="0" smtClean="0"/>
              <a:t>,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: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dirty="0" smtClean="0"/>
              <a:t>4403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tròn</a:t>
            </a:r>
            <a:r>
              <a:rPr lang="en-GB" dirty="0" smtClean="0"/>
              <a:t> (Wood in the rough), 4407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xẻ</a:t>
            </a:r>
            <a:r>
              <a:rPr lang="en-GB" dirty="0" smtClean="0"/>
              <a:t> (Sawn wood), 4408 veneer, 4410 </a:t>
            </a:r>
            <a:r>
              <a:rPr lang="en-GB" dirty="0" err="1" smtClean="0"/>
              <a:t>ván</a:t>
            </a:r>
            <a:r>
              <a:rPr lang="en-GB" dirty="0" smtClean="0"/>
              <a:t> </a:t>
            </a:r>
            <a:r>
              <a:rPr lang="en-GB" dirty="0" err="1" smtClean="0"/>
              <a:t>dăm</a:t>
            </a:r>
            <a:r>
              <a:rPr lang="en-GB" dirty="0" smtClean="0"/>
              <a:t> (particle board), 4414 </a:t>
            </a:r>
            <a:r>
              <a:rPr lang="en-GB" dirty="0" err="1" smtClean="0"/>
              <a:t>khung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(wooden frames)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dirty="0" err="1" smtClean="0"/>
              <a:t>Bột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giấy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Chương</a:t>
            </a:r>
            <a:r>
              <a:rPr lang="en-GB" dirty="0" smtClean="0"/>
              <a:t> 47, 48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Danh</a:t>
            </a:r>
            <a:r>
              <a:rPr lang="en-GB" dirty="0" smtClean="0"/>
              <a:t> </a:t>
            </a:r>
            <a:r>
              <a:rPr lang="en-GB" dirty="0" err="1" smtClean="0"/>
              <a:t>mục</a:t>
            </a:r>
            <a:r>
              <a:rPr lang="en-GB" dirty="0" smtClean="0"/>
              <a:t> Hải </a:t>
            </a:r>
            <a:r>
              <a:rPr lang="en-GB" dirty="0" err="1" smtClean="0"/>
              <a:t>quan</a:t>
            </a: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wooden furniture </a:t>
            </a:r>
            <a:r>
              <a:rPr lang="en-GB" dirty="0" err="1" smtClean="0"/>
              <a:t>ví</a:t>
            </a:r>
            <a:r>
              <a:rPr lang="en-GB" dirty="0" smtClean="0"/>
              <a:t> </a:t>
            </a:r>
            <a:r>
              <a:rPr lang="en-GB" dirty="0" err="1" smtClean="0"/>
              <a:t>dụ</a:t>
            </a:r>
            <a:r>
              <a:rPr lang="en-GB" dirty="0" smtClean="0"/>
              <a:t>: 9403 30, 9403 40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số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thuộc</a:t>
            </a:r>
            <a:r>
              <a:rPr lang="en-GB" dirty="0" smtClean="0"/>
              <a:t> </a:t>
            </a:r>
            <a:r>
              <a:rPr lang="en-GB" dirty="0" err="1" smtClean="0"/>
              <a:t>phạm</a:t>
            </a:r>
            <a:r>
              <a:rPr lang="en-GB" dirty="0" smtClean="0"/>
              <a:t> vi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, </a:t>
            </a:r>
            <a:r>
              <a:rPr lang="en-GB" dirty="0" err="1" smtClean="0"/>
              <a:t>ví</a:t>
            </a:r>
            <a:r>
              <a:rPr lang="en-GB" dirty="0" smtClean="0"/>
              <a:t> </a:t>
            </a:r>
            <a:r>
              <a:rPr lang="en-GB" dirty="0" err="1" smtClean="0"/>
              <a:t>dụ</a:t>
            </a:r>
            <a:r>
              <a:rPr lang="en-GB" dirty="0" smtClean="0"/>
              <a:t>. </a:t>
            </a:r>
            <a:r>
              <a:rPr lang="en-GB" dirty="0" err="1" smtClean="0"/>
              <a:t>Nhạc</a:t>
            </a:r>
            <a:r>
              <a:rPr lang="en-GB" dirty="0" smtClean="0"/>
              <a:t> </a:t>
            </a:r>
            <a:r>
              <a:rPr lang="en-GB" dirty="0" err="1" smtClean="0"/>
              <a:t>cụ</a:t>
            </a:r>
            <a:r>
              <a:rPr lang="en-GB" dirty="0" smtClean="0"/>
              <a:t>, </a:t>
            </a:r>
            <a:r>
              <a:rPr lang="en-GB" dirty="0" err="1" smtClean="0"/>
              <a:t>đèn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phụ</a:t>
            </a:r>
            <a:r>
              <a:rPr lang="en-GB" dirty="0" smtClean="0"/>
              <a:t> </a:t>
            </a:r>
            <a:r>
              <a:rPr lang="en-GB" dirty="0" err="1" smtClean="0"/>
              <a:t>kiện</a:t>
            </a:r>
            <a:r>
              <a:rPr lang="en-GB" dirty="0" smtClean="0"/>
              <a:t> </a:t>
            </a:r>
            <a:r>
              <a:rPr lang="en-GB" dirty="0" err="1" smtClean="0"/>
              <a:t>phát</a:t>
            </a:r>
            <a:r>
              <a:rPr lang="en-GB" dirty="0" smtClean="0"/>
              <a:t> </a:t>
            </a:r>
            <a:r>
              <a:rPr lang="en-GB" dirty="0" err="1" smtClean="0"/>
              <a:t>sáng</a:t>
            </a:r>
            <a:r>
              <a:rPr lang="en-GB" dirty="0" smtClean="0"/>
              <a:t>, </a:t>
            </a:r>
            <a:r>
              <a:rPr lang="en-GB" dirty="0" err="1" smtClean="0"/>
              <a:t>ghế</a:t>
            </a:r>
            <a:r>
              <a:rPr lang="en-GB" dirty="0" smtClean="0"/>
              <a:t> (seats)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Ấn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nguyên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tái</a:t>
            </a:r>
            <a:r>
              <a:rPr lang="en-GB" dirty="0" smtClean="0"/>
              <a:t> </a:t>
            </a:r>
            <a:r>
              <a:rPr lang="en-GB" dirty="0" err="1" smtClean="0"/>
              <a:t>chế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thuộc</a:t>
            </a:r>
            <a:r>
              <a:rPr lang="en-GB" dirty="0" smtClean="0"/>
              <a:t> </a:t>
            </a:r>
            <a:r>
              <a:rPr lang="en-GB" dirty="0" err="1" smtClean="0"/>
              <a:t>phạm</a:t>
            </a:r>
            <a:r>
              <a:rPr lang="en-GB" dirty="0" smtClean="0"/>
              <a:t> vi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EUTR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Lưu</a:t>
            </a:r>
            <a:r>
              <a:rPr lang="en-GB" dirty="0" smtClean="0"/>
              <a:t> ý </a:t>
            </a:r>
            <a:r>
              <a:rPr lang="en-GB" dirty="0" err="1" smtClean="0"/>
              <a:t>rằng</a:t>
            </a:r>
            <a:r>
              <a:rPr lang="en-GB" dirty="0" smtClean="0"/>
              <a:t> </a:t>
            </a:r>
            <a:r>
              <a:rPr lang="en-GB" dirty="0" err="1" smtClean="0"/>
              <a:t>phụ</a:t>
            </a:r>
            <a:r>
              <a:rPr lang="en-GB" dirty="0" smtClean="0"/>
              <a:t> </a:t>
            </a:r>
            <a:r>
              <a:rPr lang="en-GB" dirty="0" err="1" smtClean="0"/>
              <a:t>lục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điều</a:t>
            </a:r>
            <a:r>
              <a:rPr lang="en-GB" dirty="0" smtClean="0"/>
              <a:t> </a:t>
            </a:r>
            <a:r>
              <a:rPr lang="en-GB" dirty="0" err="1" smtClean="0"/>
              <a:t>chỉnh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nhiều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sẽ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phạm</a:t>
            </a:r>
            <a:r>
              <a:rPr lang="en-GB" dirty="0" smtClean="0"/>
              <a:t> vi </a:t>
            </a:r>
            <a:r>
              <a:rPr lang="en-GB" dirty="0" err="1" smtClean="0"/>
              <a:t>áp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EUTR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năm</a:t>
            </a:r>
            <a:r>
              <a:rPr lang="en-GB" dirty="0" smtClean="0"/>
              <a:t> </a:t>
            </a:r>
            <a:r>
              <a:rPr lang="en-GB" dirty="0" err="1" smtClean="0"/>
              <a:t>tới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http://eur-lex.europa.eu/LexUriServ/LexUriServ.do?uri=OJ:L:2010:295:0023:0034:EN:PDF</a:t>
            </a:r>
            <a:r>
              <a:rPr lang="en-US" dirty="0" smtClean="0"/>
              <a:t> 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Phạm</a:t>
            </a:r>
            <a:r>
              <a:rPr lang="en-GB" dirty="0"/>
              <a:t> vi </a:t>
            </a:r>
            <a:r>
              <a:rPr lang="en-GB" dirty="0" err="1"/>
              <a:t>sản</a:t>
            </a:r>
            <a:r>
              <a:rPr lang="en-GB" dirty="0"/>
              <a:t> </a:t>
            </a:r>
            <a:r>
              <a:rPr lang="en-GB" dirty="0" err="1"/>
              <a:t>phẩm</a:t>
            </a:r>
            <a:r>
              <a:rPr lang="en-GB" dirty="0"/>
              <a:t> </a:t>
            </a:r>
            <a:r>
              <a:rPr lang="en-GB" dirty="0" err="1"/>
              <a:t>áp</a:t>
            </a:r>
            <a:r>
              <a:rPr lang="en-GB" dirty="0"/>
              <a:t> </a:t>
            </a:r>
            <a:r>
              <a:rPr lang="en-GB" dirty="0" err="1"/>
              <a:t>dụng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0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724400" y="1752600"/>
            <a:ext cx="3733800" cy="51054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đóng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đặc</a:t>
            </a:r>
            <a:r>
              <a:rPr lang="en-GB" altLang="en-US" dirty="0" smtClean="0"/>
              <a:t> (</a:t>
            </a:r>
            <a:r>
              <a:rPr lang="en-GB" altLang="en-US" dirty="0" err="1" smtClean="0"/>
              <a:t>Densified</a:t>
            </a:r>
            <a:r>
              <a:rPr lang="en-GB" altLang="en-US" dirty="0" smtClean="0"/>
              <a:t> wood)</a:t>
            </a:r>
          </a:p>
          <a:p>
            <a:pPr eaLnBrk="1" hangingPunct="1"/>
            <a:r>
              <a:rPr lang="en-GB" altLang="en-US" dirty="0" err="1" smtClean="0"/>
              <a:t>Củi</a:t>
            </a:r>
            <a:r>
              <a:rPr lang="en-GB" altLang="en-US" dirty="0" smtClean="0"/>
              <a:t> (Wood fuel)</a:t>
            </a:r>
          </a:p>
          <a:p>
            <a:pPr eaLnBrk="1" hangingPunct="1"/>
            <a:r>
              <a:rPr lang="en-GB" altLang="en-US" dirty="0" err="1" smtClean="0"/>
              <a:t>Khung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(Wooden frames)</a:t>
            </a:r>
          </a:p>
          <a:p>
            <a:pPr eaLnBrk="1" hangingPunct="1"/>
            <a:r>
              <a:rPr lang="en-GB" altLang="en-US" dirty="0" err="1" smtClean="0"/>
              <a:t>Thùng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đóng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gói</a:t>
            </a:r>
            <a:r>
              <a:rPr lang="en-GB" altLang="en-US" dirty="0" smtClean="0"/>
              <a:t> (packing cases)</a:t>
            </a:r>
          </a:p>
          <a:p>
            <a:pPr eaLnBrk="1" hangingPunct="1"/>
            <a:r>
              <a:rPr lang="en-GB" altLang="en-US" dirty="0" err="1" smtClean="0"/>
              <a:t>Thúng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thùng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bể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chứa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bồn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tắm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hộp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khác</a:t>
            </a:r>
            <a:r>
              <a:rPr lang="en-GB" altLang="en-US" dirty="0" smtClean="0"/>
              <a:t> (Casks, barrels, vats, tubs)</a:t>
            </a:r>
          </a:p>
          <a:p>
            <a:pPr eaLnBrk="1" hangingPunct="1"/>
            <a:r>
              <a:rPr lang="en-GB" altLang="en-US" dirty="0" err="1" smtClean="0"/>
              <a:t>Đồ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đồ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mộc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dùng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xây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dựng</a:t>
            </a:r>
            <a:r>
              <a:rPr lang="en-GB" altLang="en-US" dirty="0" smtClean="0"/>
              <a:t>  (Builders’ joinery and carpentry of wood)</a:t>
            </a:r>
          </a:p>
          <a:p>
            <a:pPr eaLnBrk="1" hangingPunct="1"/>
            <a:r>
              <a:rPr lang="en-GB" altLang="en-US" dirty="0" err="1" smtClean="0"/>
              <a:t>Bột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giấy</a:t>
            </a:r>
            <a:r>
              <a:rPr lang="en-GB" altLang="en-US" dirty="0" smtClean="0"/>
              <a:t> (pulp and paper)</a:t>
            </a:r>
          </a:p>
          <a:p>
            <a:pPr eaLnBrk="1" hangingPunct="1"/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(Wooden furniture)</a:t>
            </a:r>
          </a:p>
          <a:p>
            <a:pPr eaLnBrk="1" hangingPunct="1"/>
            <a:r>
              <a:rPr lang="en-GB" altLang="en-US" dirty="0" err="1" smtClean="0"/>
              <a:t>Nhà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dựng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sẵn</a:t>
            </a:r>
            <a:r>
              <a:rPr lang="en-GB" altLang="en-US" dirty="0" smtClean="0"/>
              <a:t> (Prefabricated buildings)</a:t>
            </a:r>
          </a:p>
        </p:txBody>
      </p:sp>
      <p:sp>
        <p:nvSpPr>
          <p:cNvPr id="21508" name="Content Placeholder 2"/>
          <p:cNvSpPr txBox="1">
            <a:spLocks/>
          </p:cNvSpPr>
          <p:nvPr/>
        </p:nvSpPr>
        <p:spPr bwMode="auto">
          <a:xfrm>
            <a:off x="609600" y="1752600"/>
            <a:ext cx="37338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 altLang="en-US" sz="2100" dirty="0" err="1" smtClean="0"/>
              <a:t>Gỗ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tròn</a:t>
            </a:r>
            <a:r>
              <a:rPr lang="en-GB" altLang="en-US" sz="2100" dirty="0" smtClean="0"/>
              <a:t> (Wood in the rough)</a:t>
            </a:r>
          </a:p>
          <a:p>
            <a:pPr eaLnBrk="1" hangingPunct="1"/>
            <a:r>
              <a:rPr lang="en-GB" altLang="en-US" sz="2100" dirty="0" err="1" smtClean="0"/>
              <a:t>Tà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vẹt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đường</a:t>
            </a:r>
            <a:r>
              <a:rPr lang="en-GB" altLang="en-US" sz="2100" dirty="0" smtClean="0"/>
              <a:t> ray </a:t>
            </a:r>
            <a:r>
              <a:rPr lang="en-GB" altLang="en-US" sz="2100" dirty="0" err="1" smtClean="0"/>
              <a:t>tàu</a:t>
            </a:r>
            <a:r>
              <a:rPr lang="en-GB" altLang="en-US" sz="2100" dirty="0" smtClean="0"/>
              <a:t> (Railway or tramway sleepers)</a:t>
            </a:r>
          </a:p>
          <a:p>
            <a:pPr eaLnBrk="1" hangingPunct="1"/>
            <a:r>
              <a:rPr lang="en-GB" altLang="en-US" sz="2100" dirty="0" err="1" smtClean="0"/>
              <a:t>Gỗ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xẻ</a:t>
            </a:r>
            <a:r>
              <a:rPr lang="en-GB" altLang="en-US" sz="2100" dirty="0" smtClean="0"/>
              <a:t> (Wood sawn or chipped lengthwise)</a:t>
            </a:r>
          </a:p>
          <a:p>
            <a:pPr eaLnBrk="1" hangingPunct="1"/>
            <a:r>
              <a:rPr lang="en-GB" altLang="en-US" sz="2100" dirty="0" smtClean="0"/>
              <a:t>Veneer (sheets for veneering)</a:t>
            </a:r>
          </a:p>
          <a:p>
            <a:pPr eaLnBrk="1" hangingPunct="1"/>
            <a:r>
              <a:rPr lang="en-GB" altLang="en-US" sz="2100" dirty="0" err="1" smtClean="0"/>
              <a:t>Ván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dăm</a:t>
            </a:r>
            <a:r>
              <a:rPr lang="en-GB" altLang="en-US" sz="2100" dirty="0" smtClean="0"/>
              <a:t> (Particle board, oriented strand board  -OSB)</a:t>
            </a:r>
          </a:p>
          <a:p>
            <a:pPr eaLnBrk="1" hangingPunct="1"/>
            <a:r>
              <a:rPr lang="en-GB" altLang="en-US" sz="2100" dirty="0" err="1" smtClean="0"/>
              <a:t>Ván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sợi</a:t>
            </a:r>
            <a:r>
              <a:rPr lang="en-GB" altLang="en-US" sz="2100" dirty="0" smtClean="0"/>
              <a:t> (Fibreboard of wood)</a:t>
            </a:r>
          </a:p>
          <a:p>
            <a:pPr eaLnBrk="1" hangingPunct="1"/>
            <a:r>
              <a:rPr lang="en-GB" altLang="en-US" sz="2100" dirty="0" err="1" smtClean="0"/>
              <a:t>Ván</a:t>
            </a:r>
            <a:r>
              <a:rPr lang="en-GB" altLang="en-US" sz="2100" dirty="0" smtClean="0"/>
              <a:t> </a:t>
            </a:r>
            <a:r>
              <a:rPr lang="en-GB" altLang="en-US" sz="2100" dirty="0" err="1" smtClean="0"/>
              <a:t>dán</a:t>
            </a:r>
            <a:r>
              <a:rPr lang="en-GB" altLang="en-US" sz="2100" dirty="0" smtClean="0"/>
              <a:t> (Plywood), </a:t>
            </a:r>
            <a:r>
              <a:rPr lang="en-GB" altLang="en-US" sz="2100" dirty="0" err="1" smtClean="0"/>
              <a:t>ván</a:t>
            </a:r>
            <a:r>
              <a:rPr lang="en-GB" altLang="en-US" sz="2100" dirty="0" smtClean="0"/>
              <a:t> panel </a:t>
            </a:r>
            <a:r>
              <a:rPr lang="en-GB" altLang="en-US" sz="2100" dirty="0" err="1" smtClean="0"/>
              <a:t>phủ</a:t>
            </a:r>
            <a:r>
              <a:rPr lang="en-GB" altLang="en-US" sz="2100" dirty="0" smtClean="0"/>
              <a:t> veneer (veneered panels)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Phạm</a:t>
            </a:r>
            <a:r>
              <a:rPr lang="en-GB" dirty="0"/>
              <a:t> vi </a:t>
            </a:r>
            <a:r>
              <a:rPr lang="en-GB" dirty="0" err="1"/>
              <a:t>sản</a:t>
            </a:r>
            <a:r>
              <a:rPr lang="en-GB" dirty="0"/>
              <a:t> </a:t>
            </a:r>
            <a:r>
              <a:rPr lang="en-GB" dirty="0" err="1"/>
              <a:t>phẩm</a:t>
            </a:r>
            <a:r>
              <a:rPr lang="en-GB" dirty="0"/>
              <a:t> </a:t>
            </a:r>
            <a:r>
              <a:rPr lang="en-GB" dirty="0" err="1"/>
              <a:t>áp</a:t>
            </a:r>
            <a:r>
              <a:rPr lang="en-GB" dirty="0"/>
              <a:t> </a:t>
            </a:r>
            <a:r>
              <a:rPr lang="en-GB" dirty="0" err="1"/>
              <a:t>dụng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/>
          <a:lstStyle/>
          <a:p>
            <a:pPr eaLnBrk="1" hangingPunct="1"/>
            <a:r>
              <a:rPr lang="en-GB" altLang="en-US" sz="2800" dirty="0" err="1" smtClean="0"/>
              <a:t>Sản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phẩm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gỗ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đã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hoàn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thành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vòng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đời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sản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phẩm</a:t>
            </a:r>
            <a:r>
              <a:rPr lang="en-GB" altLang="en-US" sz="2800" dirty="0" smtClean="0"/>
              <a:t>, </a:t>
            </a:r>
            <a:r>
              <a:rPr lang="en-GB" altLang="en-US" sz="2800" dirty="0" err="1" smtClean="0"/>
              <a:t>và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nếu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không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tái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sử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dụng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thì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sẽ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trở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thành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phế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liệu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không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nằm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trong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phạm</a:t>
            </a:r>
            <a:r>
              <a:rPr lang="en-GB" altLang="en-US" sz="2800" dirty="0" smtClean="0"/>
              <a:t> vi </a:t>
            </a:r>
            <a:r>
              <a:rPr lang="en-GB" altLang="en-US" sz="2800" dirty="0" err="1" smtClean="0"/>
              <a:t>áp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dụng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của</a:t>
            </a:r>
            <a:r>
              <a:rPr lang="en-GB" altLang="en-US" sz="2800" dirty="0" smtClean="0"/>
              <a:t> Quy </a:t>
            </a:r>
            <a:r>
              <a:rPr lang="en-GB" altLang="en-US" sz="2800" dirty="0" err="1" smtClean="0"/>
              <a:t>định</a:t>
            </a:r>
            <a:r>
              <a:rPr lang="en-GB" altLang="en-US" sz="2800" dirty="0" smtClean="0"/>
              <a:t>. 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400" dirty="0" err="1" smtClean="0"/>
              <a:t>Ví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dụ</a:t>
            </a:r>
            <a:r>
              <a:rPr lang="en-GB" altLang="en-US" sz="2400" dirty="0" smtClean="0"/>
              <a:t>: </a:t>
            </a:r>
            <a:r>
              <a:rPr lang="en-GB" altLang="en-US" sz="2400" dirty="0" err="1" smtClean="0"/>
              <a:t>đồ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r>
              <a:rPr lang="en-GB" altLang="en-US" sz="2400" dirty="0" smtClean="0"/>
              <a:t> (furniture) </a:t>
            </a:r>
            <a:r>
              <a:rPr lang="en-GB" altLang="en-US" sz="2400" dirty="0" err="1" smtClean="0"/>
              <a:t>làm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từ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lấy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từ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nhà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bị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phá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dỡ</a:t>
            </a:r>
            <a:endParaRPr lang="en-GB" altLang="en-US" sz="2400" dirty="0" smtClean="0"/>
          </a:p>
          <a:p>
            <a:pPr eaLnBrk="1" hangingPunct="1"/>
            <a:r>
              <a:rPr lang="en-GB" altLang="en-US" sz="2800" dirty="0" err="1" smtClean="0"/>
              <a:t>Những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sản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phẩm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sau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vẫn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thuộc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phạm</a:t>
            </a:r>
            <a:r>
              <a:rPr lang="en-GB" altLang="en-US" sz="2800" dirty="0" smtClean="0"/>
              <a:t> vi Quy </a:t>
            </a:r>
            <a:r>
              <a:rPr lang="en-GB" altLang="en-US" sz="2800" dirty="0" err="1" smtClean="0"/>
              <a:t>định</a:t>
            </a:r>
            <a:r>
              <a:rPr lang="en-GB" altLang="en-US" sz="2800" dirty="0" smtClean="0"/>
              <a:t>: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400" dirty="0" err="1" smtClean="0"/>
              <a:t>Sản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phẩm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phụ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từ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quá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trình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sản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xuất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ví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dụ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như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dăm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và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mạt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cưa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được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coi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là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sản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phẩm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phụ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của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quá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trình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xẻ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endParaRPr lang="en-US" altLang="en-US" sz="28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err="1"/>
              <a:t>Trừ</a:t>
            </a:r>
            <a:r>
              <a:rPr lang="en-GB" altLang="zh-TW" dirty="0"/>
              <a:t> </a:t>
            </a:r>
            <a:r>
              <a:rPr lang="en-GB" altLang="zh-TW" dirty="0" err="1"/>
              <a:t>trường</a:t>
            </a:r>
            <a:r>
              <a:rPr lang="en-GB" altLang="zh-TW" dirty="0"/>
              <a:t> </a:t>
            </a:r>
            <a:r>
              <a:rPr lang="en-GB" altLang="zh-TW" dirty="0" err="1"/>
              <a:t>hợp</a:t>
            </a:r>
            <a:r>
              <a:rPr lang="en-GB" altLang="zh-TW" dirty="0"/>
              <a:t>: </a:t>
            </a:r>
            <a:r>
              <a:rPr lang="en-GB" altLang="zh-TW" dirty="0" err="1"/>
              <a:t>nguyên</a:t>
            </a:r>
            <a:r>
              <a:rPr lang="en-GB" altLang="zh-TW" dirty="0"/>
              <a:t> </a:t>
            </a:r>
            <a:r>
              <a:rPr lang="en-GB" altLang="zh-TW" dirty="0" err="1"/>
              <a:t>liệu</a:t>
            </a:r>
            <a:r>
              <a:rPr lang="en-GB" altLang="zh-TW" dirty="0"/>
              <a:t> </a:t>
            </a:r>
            <a:r>
              <a:rPr lang="en-GB" altLang="zh-TW" dirty="0" err="1"/>
              <a:t>tái</a:t>
            </a:r>
            <a:r>
              <a:rPr lang="en-GB" altLang="zh-TW" dirty="0"/>
              <a:t> </a:t>
            </a:r>
            <a:r>
              <a:rPr lang="en-GB" altLang="zh-TW" dirty="0" err="1"/>
              <a:t>chế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16" y="4891174"/>
            <a:ext cx="8335597" cy="196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8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5240" y="1663698"/>
            <a:ext cx="6653848" cy="504031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sau</a:t>
            </a:r>
            <a:r>
              <a:rPr lang="en-GB" altLang="en-US" dirty="0" smtClean="0"/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vẫn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thuộc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phạm</a:t>
            </a:r>
            <a:r>
              <a:rPr lang="en-GB" altLang="en-US" b="1" dirty="0" smtClean="0">
                <a:solidFill>
                  <a:srgbClr val="FF0000"/>
                </a:solidFill>
              </a:rPr>
              <a:t> vi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áp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nếu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thị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trường</a:t>
            </a:r>
            <a:r>
              <a:rPr lang="en-GB" altLang="en-US" dirty="0" smtClean="0"/>
              <a:t> ở </a:t>
            </a:r>
            <a:r>
              <a:rPr lang="en-GB" altLang="en-US" dirty="0" err="1" smtClean="0"/>
              <a:t>dưới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dạng</a:t>
            </a:r>
            <a:r>
              <a:rPr lang="en-GB" altLang="en-US" dirty="0" smtClean="0"/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hàng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hóa</a:t>
            </a:r>
            <a:endParaRPr lang="en-GB" altLang="en-US" b="1" dirty="0" smtClean="0">
              <a:solidFill>
                <a:srgbClr val="FF0000"/>
              </a:solidFill>
            </a:endParaRP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dirty="0" smtClean="0"/>
              <a:t>4415 </a:t>
            </a:r>
            <a:r>
              <a:rPr lang="en-GB" altLang="en-US" dirty="0" err="1" smtClean="0"/>
              <a:t>thùng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hộp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sọt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trống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bì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tự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làm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từ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; </a:t>
            </a:r>
            <a:r>
              <a:rPr lang="en-GB" altLang="en-US" dirty="0" err="1" smtClean="0"/>
              <a:t>cáp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bằng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; pallet, pallet </a:t>
            </a:r>
            <a:r>
              <a:rPr lang="en-GB" altLang="en-US" dirty="0" err="1" smtClean="0"/>
              <a:t>thùng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ván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tải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bằng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; </a:t>
            </a:r>
            <a:r>
              <a:rPr lang="en-GB" altLang="en-US" dirty="0" err="1" smtClean="0"/>
              <a:t>đai</a:t>
            </a:r>
            <a:r>
              <a:rPr lang="en-GB" altLang="en-US" dirty="0" smtClean="0"/>
              <a:t> pallet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 (Packing cases, boxes, crates, drums and similar </a:t>
            </a:r>
            <a:r>
              <a:rPr lang="en-GB" altLang="en-US" dirty="0" err="1" smtClean="0"/>
              <a:t>packings</a:t>
            </a:r>
            <a:r>
              <a:rPr lang="en-GB" altLang="en-US" dirty="0" smtClean="0"/>
              <a:t>, of wood; cable-drums of wood; pallets, box pallets and other load boards, of wood; pallet collars of wood)</a:t>
            </a:r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dirty="0" smtClean="0"/>
              <a:t>4819 </a:t>
            </a:r>
            <a:r>
              <a:rPr lang="en-GB" altLang="en-US" dirty="0" err="1" smtClean="0"/>
              <a:t>thùng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tông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hộp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thùng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túi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bì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đóng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gói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khác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bìa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miếng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chèn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sợi</a:t>
            </a:r>
            <a:r>
              <a:rPr lang="en-GB" altLang="en-US" dirty="0" smtClean="0"/>
              <a:t> cellulose; </a:t>
            </a:r>
            <a:r>
              <a:rPr lang="en-GB" altLang="en-US" dirty="0" err="1" smtClean="0"/>
              <a:t>hộp</a:t>
            </a:r>
            <a:r>
              <a:rPr lang="en-GB" altLang="en-US" dirty="0" smtClean="0"/>
              <a:t> file, </a:t>
            </a:r>
            <a:r>
              <a:rPr lang="en-GB" altLang="en-US" dirty="0" err="1" smtClean="0"/>
              <a:t>khay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thư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tự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bằng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giấy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bìa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văn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phòng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cửa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hàng</a:t>
            </a:r>
            <a:r>
              <a:rPr lang="en-GB" altLang="en-US" dirty="0" smtClean="0"/>
              <a:t>, vv. (Cartons, boxes, cases, bags and other packing containers, of paper, paperboard, cellulose wadding or webs of cellulose fibres; box files, letter trays, and similar articles, of paper or paperboard, of a kind used in offices, shops or the like)</a:t>
            </a:r>
          </a:p>
          <a:p>
            <a:pPr eaLnBrk="1" hangingPunct="1"/>
            <a:r>
              <a:rPr lang="en-GB" altLang="en-US" dirty="0" err="1" smtClean="0"/>
              <a:t>Nếu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bì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thuộc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loại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mã</a:t>
            </a:r>
            <a:r>
              <a:rPr lang="en-GB" altLang="en-US" dirty="0" smtClean="0"/>
              <a:t> HS 4415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4819,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để</a:t>
            </a:r>
            <a:r>
              <a:rPr lang="en-GB" altLang="en-US" dirty="0" smtClean="0"/>
              <a:t> </a:t>
            </a:r>
            <a:r>
              <a:rPr lang="en-GB" altLang="en-US" b="1" dirty="0" smtClean="0">
                <a:solidFill>
                  <a:srgbClr val="FF0000"/>
                </a:solidFill>
              </a:rPr>
              <a:t>‘</a:t>
            </a:r>
            <a:r>
              <a:rPr lang="en-GB" altLang="en-US" b="1" dirty="0" err="1" smtClean="0">
                <a:solidFill>
                  <a:srgbClr val="FF0000"/>
                </a:solidFill>
              </a:rPr>
              <a:t>hỗ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trợ</a:t>
            </a:r>
            <a:r>
              <a:rPr lang="en-GB" altLang="en-US" b="1" dirty="0" smtClean="0">
                <a:solidFill>
                  <a:srgbClr val="FF0000"/>
                </a:solidFill>
              </a:rPr>
              <a:t>,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bảo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vệ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hoặc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chứa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đựng</a:t>
            </a:r>
            <a:r>
              <a:rPr lang="en-GB" altLang="en-US" b="1" dirty="0" smtClean="0">
                <a:solidFill>
                  <a:srgbClr val="FF0000"/>
                </a:solidFill>
              </a:rPr>
              <a:t>’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khác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thì</a:t>
            </a:r>
            <a:r>
              <a:rPr lang="en-GB" altLang="en-US" dirty="0" smtClean="0"/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không</a:t>
            </a:r>
            <a:r>
              <a:rPr lang="en-GB" altLang="en-US" b="1" dirty="0" smtClean="0">
                <a:solidFill>
                  <a:srgbClr val="FF0000"/>
                </a:solidFill>
              </a:rPr>
              <a:t> </a:t>
            </a:r>
            <a:r>
              <a:rPr lang="en-GB" altLang="en-US" b="1" dirty="0" err="1" smtClean="0">
                <a:solidFill>
                  <a:srgbClr val="FF0000"/>
                </a:solidFill>
              </a:rPr>
              <a:t>t</a:t>
            </a:r>
            <a:r>
              <a:rPr lang="en-GB" altLang="en-US" dirty="0" err="1" smtClean="0"/>
              <a:t>huộc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phạm</a:t>
            </a:r>
            <a:r>
              <a:rPr lang="en-GB" altLang="en-US" dirty="0" smtClean="0"/>
              <a:t> vi </a:t>
            </a:r>
            <a:r>
              <a:rPr lang="en-GB" altLang="en-US" dirty="0" err="1" smtClean="0"/>
              <a:t>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dụng</a:t>
            </a:r>
            <a:endParaRPr lang="en-GB" alt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Bao</a:t>
            </a:r>
            <a:r>
              <a:rPr lang="en-GB" dirty="0"/>
              <a:t> </a:t>
            </a:r>
            <a:r>
              <a:rPr lang="en-GB" dirty="0" err="1"/>
              <a:t>bì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840" y="1828800"/>
            <a:ext cx="2381743" cy="327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59013"/>
            <a:ext cx="7567613" cy="44481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609600" y="1524000"/>
            <a:ext cx="8534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Cấm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đưa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gỗ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khai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thác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bất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hợp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pháp</a:t>
            </a: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hoặc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sản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phẩm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gỗ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có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nguồn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gốc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khai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thác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bất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hợp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pháp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vào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thị</a:t>
            </a:r>
            <a:r>
              <a:rPr kumimoji="0" lang="en-GB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trường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 (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Điều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2262506"/>
            <a:ext cx="3794760" cy="4616648"/>
          </a:xfrm>
          <a:prstGeom prst="rect">
            <a:avLst/>
          </a:prstGeom>
          <a:solidFill>
            <a:srgbClr val="FFFF99"/>
          </a:solidFill>
          <a:effectLst/>
        </p:spPr>
        <p:txBody>
          <a:bodyPr wrap="square">
            <a:spAutoFit/>
          </a:bodyPr>
          <a:lstStyle/>
          <a:p>
            <a:pPr marL="88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solidFill>
                  <a:srgbClr val="FF0000"/>
                </a:solidFill>
                <a:latin typeface="+mn-lt"/>
                <a:cs typeface="+mn-cs"/>
              </a:rPr>
              <a:t>‘</a:t>
            </a:r>
            <a:r>
              <a:rPr lang="en-GB" b="1" dirty="0" err="1" smtClean="0">
                <a:solidFill>
                  <a:srgbClr val="FF0000"/>
                </a:solidFill>
                <a:latin typeface="+mn-lt"/>
                <a:cs typeface="+mn-cs"/>
              </a:rPr>
              <a:t>khai</a:t>
            </a:r>
            <a:r>
              <a:rPr lang="en-GB" b="1" dirty="0" smtClean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n-lt"/>
                <a:cs typeface="+mn-cs"/>
              </a:rPr>
              <a:t>thác</a:t>
            </a:r>
            <a:r>
              <a:rPr lang="en-GB" b="1" dirty="0" smtClean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n-lt"/>
                <a:cs typeface="+mn-cs"/>
              </a:rPr>
              <a:t>bất</a:t>
            </a:r>
            <a:r>
              <a:rPr lang="en-GB" b="1" dirty="0" smtClean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n-lt"/>
                <a:cs typeface="+mn-cs"/>
              </a:rPr>
              <a:t>hợp</a:t>
            </a:r>
            <a:r>
              <a:rPr lang="en-GB" b="1" dirty="0" smtClean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n-lt"/>
                <a:cs typeface="+mn-cs"/>
              </a:rPr>
              <a:t>pháp</a:t>
            </a:r>
            <a:r>
              <a:rPr lang="en-GB" b="1" dirty="0" smtClean="0">
                <a:solidFill>
                  <a:srgbClr val="FF0000"/>
                </a:solidFill>
                <a:latin typeface="+mn-lt"/>
                <a:cs typeface="+mn-cs"/>
              </a:rPr>
              <a:t>’</a:t>
            </a:r>
          </a:p>
          <a:p>
            <a:pPr marL="88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có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nghĩa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là</a:t>
            </a:r>
            <a:endParaRPr lang="en-GB" dirty="0" smtClean="0">
              <a:latin typeface="+mn-lt"/>
              <a:cs typeface="+mn-cs"/>
            </a:endParaRPr>
          </a:p>
          <a:p>
            <a:pPr marL="88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>
                <a:latin typeface="+mn-lt"/>
                <a:cs typeface="+mn-cs"/>
              </a:rPr>
              <a:t>khai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thác</a:t>
            </a:r>
            <a:r>
              <a:rPr lang="en-GB" dirty="0" smtClean="0">
                <a:latin typeface="+mn-lt"/>
                <a:cs typeface="+mn-cs"/>
              </a:rPr>
              <a:t> vi </a:t>
            </a:r>
            <a:r>
              <a:rPr lang="en-GB" dirty="0" err="1" smtClean="0">
                <a:latin typeface="+mn-lt"/>
                <a:cs typeface="+mn-cs"/>
              </a:rPr>
              <a:t>phạm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luật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pháp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tại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quốc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gia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khai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thác</a:t>
            </a:r>
            <a:r>
              <a:rPr lang="en-GB" dirty="0" smtClean="0">
                <a:latin typeface="+mn-lt"/>
                <a:cs typeface="+mn-cs"/>
              </a:rPr>
              <a:t>, </a:t>
            </a:r>
            <a:r>
              <a:rPr lang="en-GB" dirty="0" err="1" smtClean="0">
                <a:latin typeface="+mn-lt"/>
                <a:cs typeface="+mn-cs"/>
              </a:rPr>
              <a:t>bao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 err="1" smtClean="0">
                <a:latin typeface="+mn-lt"/>
                <a:cs typeface="+mn-cs"/>
              </a:rPr>
              <a:t>gồm</a:t>
            </a:r>
            <a:r>
              <a:rPr lang="en-GB" dirty="0" smtClean="0">
                <a:latin typeface="+mn-lt"/>
                <a:cs typeface="+mn-cs"/>
              </a:rPr>
              <a:t>:</a:t>
            </a:r>
            <a:endParaRPr lang="en-GB" dirty="0">
              <a:latin typeface="+mn-lt"/>
              <a:cs typeface="+mn-cs"/>
            </a:endParaRPr>
          </a:p>
          <a:p>
            <a:pPr marL="236538" lvl="1" indent="-188913" fontAlgn="auto"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600" dirty="0" err="1" smtClean="0">
                <a:latin typeface="+mn-lt"/>
                <a:cs typeface="+mn-cs"/>
              </a:rPr>
              <a:t>Quyền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khai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thác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gỗ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trong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phạm</a:t>
            </a:r>
            <a:r>
              <a:rPr lang="en-GB" sz="1600" dirty="0" smtClean="0">
                <a:latin typeface="+mn-lt"/>
                <a:cs typeface="+mn-cs"/>
              </a:rPr>
              <a:t> vi </a:t>
            </a:r>
            <a:r>
              <a:rPr lang="en-GB" sz="1600" dirty="0" err="1" smtClean="0">
                <a:latin typeface="+mn-lt"/>
                <a:cs typeface="+mn-cs"/>
              </a:rPr>
              <a:t>hợp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pháp</a:t>
            </a:r>
            <a:endParaRPr lang="en-GB" sz="1600" dirty="0">
              <a:latin typeface="+mn-lt"/>
              <a:cs typeface="+mn-cs"/>
            </a:endParaRPr>
          </a:p>
          <a:p>
            <a:pPr marL="236538" lvl="1" indent="-188913" fontAlgn="auto"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600" dirty="0" err="1" smtClean="0">
                <a:latin typeface="+mn-lt"/>
                <a:cs typeface="+mn-cs"/>
              </a:rPr>
              <a:t>Các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khoản</a:t>
            </a:r>
            <a:r>
              <a:rPr lang="en-GB" sz="1600" dirty="0" smtClean="0">
                <a:latin typeface="+mn-lt"/>
                <a:cs typeface="+mn-cs"/>
              </a:rPr>
              <a:t> chi </a:t>
            </a:r>
            <a:r>
              <a:rPr lang="en-GB" sz="1600" dirty="0" err="1" smtClean="0">
                <a:latin typeface="+mn-lt"/>
                <a:cs typeface="+mn-cs"/>
              </a:rPr>
              <a:t>trả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cho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quyền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khai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thác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và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gỗ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bao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gồm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cả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thuế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khai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thác</a:t>
            </a:r>
            <a:endParaRPr lang="en-GB" sz="1600" dirty="0">
              <a:latin typeface="+mn-lt"/>
              <a:cs typeface="+mn-cs"/>
            </a:endParaRPr>
          </a:p>
          <a:p>
            <a:pPr marL="236538" lvl="1" indent="-188913" fontAlgn="auto"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600" dirty="0" err="1" smtClean="0">
                <a:latin typeface="+mn-lt"/>
                <a:cs typeface="+mn-cs"/>
              </a:rPr>
              <a:t>Khai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thác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gỗ</a:t>
            </a:r>
            <a:r>
              <a:rPr lang="en-GB" sz="1600" dirty="0" smtClean="0">
                <a:latin typeface="+mn-lt"/>
                <a:cs typeface="+mn-cs"/>
              </a:rPr>
              <a:t>, </a:t>
            </a:r>
            <a:r>
              <a:rPr lang="en-GB" sz="1600" dirty="0" err="1" smtClean="0">
                <a:latin typeface="+mn-lt"/>
                <a:cs typeface="+mn-cs"/>
              </a:rPr>
              <a:t>bao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gồm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luật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môi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trường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và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luật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lâm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nghiệp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gồm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cả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quản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lý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rừng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và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bảo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tồn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đa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dạng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sinh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học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liên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quan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trực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tiếp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đến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hoạt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động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khai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thác</a:t>
            </a:r>
            <a:endParaRPr lang="en-GB" sz="1600" dirty="0" smtClean="0">
              <a:latin typeface="+mn-lt"/>
              <a:cs typeface="+mn-cs"/>
            </a:endParaRPr>
          </a:p>
          <a:p>
            <a:pPr marL="236538" lvl="1" indent="-188913" fontAlgn="auto"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600" dirty="0" err="1" smtClean="0">
                <a:latin typeface="+mn-lt"/>
                <a:cs typeface="+mn-cs"/>
              </a:rPr>
              <a:t>Quyền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hợp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pháp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/>
              <a:t>về</a:t>
            </a:r>
            <a:r>
              <a:rPr lang="en-GB" sz="1600" dirty="0" smtClean="0"/>
              <a:t> </a:t>
            </a:r>
            <a:r>
              <a:rPr lang="en-GB" sz="1600" dirty="0" err="1" smtClean="0"/>
              <a:t>sử</a:t>
            </a:r>
            <a:r>
              <a:rPr lang="en-GB" sz="1600" dirty="0" smtClean="0"/>
              <a:t> </a:t>
            </a:r>
            <a:r>
              <a:rPr lang="en-GB" sz="1600" dirty="0" err="1" smtClean="0"/>
              <a:t>dụng</a:t>
            </a:r>
            <a:r>
              <a:rPr lang="en-GB" sz="1600" dirty="0" smtClean="0"/>
              <a:t> </a:t>
            </a:r>
            <a:r>
              <a:rPr lang="en-GB" sz="1600" dirty="0" err="1" smtClean="0"/>
              <a:t>và</a:t>
            </a:r>
            <a:r>
              <a:rPr lang="en-GB" sz="1600" dirty="0" smtClean="0"/>
              <a:t> </a:t>
            </a:r>
            <a:r>
              <a:rPr lang="en-GB" sz="1600" dirty="0" err="1" smtClean="0"/>
              <a:t>hưởng</a:t>
            </a:r>
            <a:r>
              <a:rPr lang="en-GB" sz="1600" dirty="0" smtClean="0"/>
              <a:t> </a:t>
            </a:r>
            <a:r>
              <a:rPr lang="en-GB" sz="1600" dirty="0" err="1" smtClean="0"/>
              <a:t>dụng</a:t>
            </a:r>
            <a:r>
              <a:rPr lang="en-GB" sz="1600" dirty="0" smtClean="0"/>
              <a:t> </a:t>
            </a:r>
            <a:r>
              <a:rPr lang="en-GB" sz="1600" dirty="0" err="1" smtClean="0"/>
              <a:t>đất</a:t>
            </a:r>
            <a:r>
              <a:rPr lang="en-GB" sz="1600" dirty="0" smtClean="0"/>
              <a:t> </a:t>
            </a:r>
            <a:r>
              <a:rPr lang="en-GB" sz="1600" dirty="0" err="1" smtClean="0"/>
              <a:t>đai</a:t>
            </a:r>
            <a:r>
              <a:rPr lang="en-GB" sz="1600" dirty="0" smtClean="0"/>
              <a:t> </a:t>
            </a:r>
            <a:r>
              <a:rPr lang="en-GB" sz="1600" dirty="0" err="1" smtClean="0">
                <a:latin typeface="+mn-lt"/>
                <a:cs typeface="+mn-cs"/>
              </a:rPr>
              <a:t>của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bên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thứ</a:t>
            </a:r>
            <a:r>
              <a:rPr lang="en-GB" sz="1600" dirty="0" smtClean="0">
                <a:latin typeface="+mn-lt"/>
                <a:cs typeface="+mn-cs"/>
              </a:rPr>
              <a:t>  </a:t>
            </a:r>
            <a:r>
              <a:rPr lang="en-GB" sz="1600" dirty="0" err="1" smtClean="0">
                <a:latin typeface="+mn-lt"/>
                <a:cs typeface="+mn-cs"/>
              </a:rPr>
              <a:t>ba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bị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ảnh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hưởng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bởi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hoạt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động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khai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thác</a:t>
            </a:r>
            <a:endParaRPr lang="en-GB" sz="1600" dirty="0">
              <a:latin typeface="+mn-lt"/>
              <a:cs typeface="+mn-cs"/>
            </a:endParaRPr>
          </a:p>
          <a:p>
            <a:pPr marL="236538" lvl="1" indent="-188913" fontAlgn="auto"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en-GB" sz="1600" dirty="0" err="1" smtClean="0">
                <a:latin typeface="+mn-lt"/>
                <a:cs typeface="+mn-cs"/>
              </a:rPr>
              <a:t>Thương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mại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và</a:t>
            </a:r>
            <a:r>
              <a:rPr lang="en-GB" sz="1600" dirty="0" smtClean="0">
                <a:latin typeface="+mn-lt"/>
                <a:cs typeface="+mn-cs"/>
              </a:rPr>
              <a:t> Hải </a:t>
            </a:r>
            <a:r>
              <a:rPr lang="en-GB" sz="1600" dirty="0" err="1" smtClean="0">
                <a:latin typeface="+mn-lt"/>
                <a:cs typeface="+mn-cs"/>
              </a:rPr>
              <a:t>quan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liên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quan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đến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ngành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lâm</a:t>
            </a:r>
            <a:r>
              <a:rPr lang="en-GB" sz="1600" dirty="0" smtClean="0">
                <a:latin typeface="+mn-lt"/>
                <a:cs typeface="+mn-cs"/>
              </a:rPr>
              <a:t> </a:t>
            </a:r>
            <a:r>
              <a:rPr lang="en-GB" sz="1600" dirty="0" err="1" smtClean="0">
                <a:latin typeface="+mn-lt"/>
                <a:cs typeface="+mn-cs"/>
              </a:rPr>
              <a:t>nghiệp</a:t>
            </a:r>
            <a:endParaRPr lang="en-GB" sz="1400" dirty="0">
              <a:latin typeface="+mn-lt"/>
              <a:cs typeface="+mn-cs"/>
            </a:endParaRPr>
          </a:p>
          <a:p>
            <a:pPr marL="47625" lvl="1" fontAlgn="auto">
              <a:spcBef>
                <a:spcPts val="0"/>
              </a:spcBef>
              <a:spcAft>
                <a:spcPts val="0"/>
              </a:spcAft>
              <a:buSzPct val="80000"/>
              <a:defRPr/>
            </a:pPr>
            <a:endParaRPr lang="en-GB" sz="800" dirty="0">
              <a:latin typeface="+mn-lt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67200" y="5254625"/>
            <a:ext cx="152400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err="1" smtClean="0">
                <a:latin typeface="+mn-lt"/>
                <a:cs typeface="+mn-cs"/>
              </a:rPr>
              <a:t>Doanh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nghiệp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đầu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tiên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đưa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gỗ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vào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thị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trường</a:t>
            </a:r>
            <a:r>
              <a:rPr lang="en-GB" sz="1200" dirty="0" smtClean="0">
                <a:latin typeface="+mn-lt"/>
                <a:cs typeface="+mn-cs"/>
              </a:rPr>
              <a:t>  EU (Operators) </a:t>
            </a:r>
            <a:r>
              <a:rPr lang="en-GB" sz="1200" dirty="0" err="1" smtClean="0">
                <a:latin typeface="+mn-lt"/>
                <a:cs typeface="+mn-cs"/>
              </a:rPr>
              <a:t>phải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thực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hiện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hệ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thống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trách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nhiệm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giải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trình</a:t>
            </a:r>
            <a:r>
              <a:rPr lang="en-GB" sz="1200" dirty="0" smtClean="0">
                <a:latin typeface="+mn-lt"/>
                <a:cs typeface="+mn-cs"/>
              </a:rPr>
              <a:t>, </a:t>
            </a:r>
            <a:r>
              <a:rPr lang="en-GB" sz="1200" dirty="0" err="1" smtClean="0">
                <a:latin typeface="+mn-lt"/>
                <a:cs typeface="+mn-cs"/>
              </a:rPr>
              <a:t>vd</a:t>
            </a:r>
            <a:r>
              <a:rPr lang="en-GB" sz="1200" dirty="0" smtClean="0">
                <a:latin typeface="+mn-lt"/>
                <a:cs typeface="+mn-cs"/>
              </a:rPr>
              <a:t>: </a:t>
            </a:r>
            <a:r>
              <a:rPr lang="en-GB" sz="1200" dirty="0" err="1" smtClean="0">
                <a:latin typeface="+mn-lt"/>
                <a:cs typeface="+mn-cs"/>
              </a:rPr>
              <a:t>nhà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nhập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khẩu</a:t>
            </a:r>
            <a:endParaRPr lang="en-GB" sz="1200" dirty="0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43600" y="5251450"/>
            <a:ext cx="141605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err="1" smtClean="0">
                <a:latin typeface="+mn-lt"/>
                <a:cs typeface="+mn-cs"/>
              </a:rPr>
              <a:t>Thương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nhân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mua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bán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gỗ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và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sản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phẩm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gỗ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trên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thị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trường</a:t>
            </a:r>
            <a:r>
              <a:rPr lang="en-GB" sz="1200" dirty="0" smtClean="0">
                <a:latin typeface="+mn-lt"/>
                <a:cs typeface="+mn-cs"/>
              </a:rPr>
              <a:t> EU </a:t>
            </a:r>
            <a:r>
              <a:rPr lang="en-GB" sz="1200" dirty="0" err="1" smtClean="0">
                <a:latin typeface="+mn-lt"/>
                <a:cs typeface="+mn-cs"/>
              </a:rPr>
              <a:t>phải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cung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cấp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thông</a:t>
            </a:r>
            <a:r>
              <a:rPr lang="en-GB" sz="1200" dirty="0" smtClean="0">
                <a:latin typeface="+mn-lt"/>
                <a:cs typeface="+mn-cs"/>
              </a:rPr>
              <a:t> tin </a:t>
            </a:r>
            <a:r>
              <a:rPr lang="en-GB" sz="1200" dirty="0" err="1" smtClean="0">
                <a:latin typeface="+mn-lt"/>
                <a:cs typeface="+mn-cs"/>
              </a:rPr>
              <a:t>truy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xuất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nguồn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gốc</a:t>
            </a:r>
            <a:r>
              <a:rPr lang="en-GB" sz="1200" dirty="0" smtClean="0">
                <a:latin typeface="+mn-lt"/>
                <a:cs typeface="+mn-cs"/>
              </a:rPr>
              <a:t> </a:t>
            </a:r>
            <a:r>
              <a:rPr lang="en-GB" sz="1200" dirty="0" err="1" smtClean="0">
                <a:latin typeface="+mn-lt"/>
                <a:cs typeface="+mn-cs"/>
              </a:rPr>
              <a:t>gốc</a:t>
            </a:r>
            <a:endParaRPr lang="en-GB" sz="1200" dirty="0">
              <a:latin typeface="+mn-lt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23150" y="5257800"/>
            <a:ext cx="141605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 err="1" smtClean="0"/>
              <a:t>Thương</a:t>
            </a:r>
            <a:r>
              <a:rPr lang="en-GB" sz="1200" dirty="0" smtClean="0"/>
              <a:t> </a:t>
            </a:r>
            <a:r>
              <a:rPr lang="en-GB" sz="1200" dirty="0" err="1" smtClean="0"/>
              <a:t>nhân</a:t>
            </a:r>
            <a:r>
              <a:rPr lang="en-GB" sz="1200" dirty="0" smtClean="0"/>
              <a:t> </a:t>
            </a:r>
            <a:r>
              <a:rPr lang="en-GB" sz="1200" dirty="0" err="1" smtClean="0"/>
              <a:t>mua</a:t>
            </a:r>
            <a:r>
              <a:rPr lang="en-GB" sz="1200" dirty="0" smtClean="0"/>
              <a:t> </a:t>
            </a:r>
            <a:r>
              <a:rPr lang="en-GB" sz="1200" dirty="0" err="1" smtClean="0"/>
              <a:t>bán</a:t>
            </a:r>
            <a:r>
              <a:rPr lang="en-GB" sz="1200" dirty="0" smtClean="0"/>
              <a:t> </a:t>
            </a:r>
            <a:r>
              <a:rPr lang="en-GB" sz="1200" dirty="0" err="1" smtClean="0"/>
              <a:t>gỗ</a:t>
            </a:r>
            <a:r>
              <a:rPr lang="en-GB" sz="1200" dirty="0" smtClean="0"/>
              <a:t> </a:t>
            </a:r>
            <a:r>
              <a:rPr lang="en-GB" sz="1200" dirty="0" err="1" smtClean="0"/>
              <a:t>và</a:t>
            </a:r>
            <a:r>
              <a:rPr lang="en-GB" sz="1200" dirty="0" smtClean="0"/>
              <a:t> </a:t>
            </a:r>
            <a:r>
              <a:rPr lang="en-GB" sz="1200" dirty="0" err="1" smtClean="0"/>
              <a:t>sản</a:t>
            </a:r>
            <a:r>
              <a:rPr lang="en-GB" sz="1200" dirty="0" smtClean="0"/>
              <a:t> </a:t>
            </a:r>
            <a:r>
              <a:rPr lang="en-GB" sz="1200" dirty="0" err="1" smtClean="0"/>
              <a:t>phẩm</a:t>
            </a:r>
            <a:r>
              <a:rPr lang="en-GB" sz="1200" dirty="0" smtClean="0"/>
              <a:t> </a:t>
            </a:r>
            <a:r>
              <a:rPr lang="en-GB" sz="1200" dirty="0" err="1" smtClean="0"/>
              <a:t>gỗ</a:t>
            </a:r>
            <a:r>
              <a:rPr lang="en-GB" sz="1200" dirty="0" smtClean="0"/>
              <a:t> </a:t>
            </a:r>
            <a:r>
              <a:rPr lang="en-GB" sz="1200" dirty="0" err="1" smtClean="0"/>
              <a:t>trên</a:t>
            </a:r>
            <a:r>
              <a:rPr lang="en-GB" sz="1200" dirty="0" smtClean="0"/>
              <a:t> </a:t>
            </a:r>
            <a:r>
              <a:rPr lang="en-GB" sz="1200" dirty="0" err="1" smtClean="0"/>
              <a:t>thị</a:t>
            </a:r>
            <a:r>
              <a:rPr lang="en-GB" sz="1200" dirty="0" smtClean="0"/>
              <a:t> </a:t>
            </a:r>
            <a:r>
              <a:rPr lang="en-GB" sz="1200" dirty="0" err="1" smtClean="0"/>
              <a:t>trường</a:t>
            </a:r>
            <a:r>
              <a:rPr lang="en-GB" sz="1200" dirty="0" smtClean="0"/>
              <a:t> EU </a:t>
            </a:r>
            <a:r>
              <a:rPr lang="en-GB" sz="1200" dirty="0" err="1" smtClean="0"/>
              <a:t>phải</a:t>
            </a:r>
            <a:r>
              <a:rPr lang="en-GB" sz="1200" dirty="0" smtClean="0"/>
              <a:t> </a:t>
            </a:r>
            <a:r>
              <a:rPr lang="en-GB" sz="1200" dirty="0" err="1" smtClean="0"/>
              <a:t>cung</a:t>
            </a:r>
            <a:r>
              <a:rPr lang="en-GB" sz="1200" dirty="0" smtClean="0"/>
              <a:t> </a:t>
            </a:r>
            <a:r>
              <a:rPr lang="en-GB" sz="1200" dirty="0" err="1" smtClean="0"/>
              <a:t>cấp</a:t>
            </a:r>
            <a:r>
              <a:rPr lang="en-GB" sz="1200" dirty="0" smtClean="0"/>
              <a:t> </a:t>
            </a:r>
            <a:r>
              <a:rPr lang="en-GB" sz="1200" dirty="0" err="1" smtClean="0"/>
              <a:t>thông</a:t>
            </a:r>
            <a:r>
              <a:rPr lang="en-GB" sz="1200" dirty="0" smtClean="0"/>
              <a:t> tin </a:t>
            </a:r>
            <a:r>
              <a:rPr lang="en-GB" sz="1200" dirty="0" err="1" smtClean="0"/>
              <a:t>truy</a:t>
            </a:r>
            <a:r>
              <a:rPr lang="en-GB" sz="1200" dirty="0" smtClean="0"/>
              <a:t> </a:t>
            </a:r>
            <a:r>
              <a:rPr lang="en-GB" sz="1200" dirty="0" err="1" smtClean="0"/>
              <a:t>xuất</a:t>
            </a:r>
            <a:r>
              <a:rPr lang="en-GB" sz="1200" dirty="0" smtClean="0"/>
              <a:t> </a:t>
            </a:r>
            <a:r>
              <a:rPr lang="en-GB" sz="1200" dirty="0" err="1" smtClean="0"/>
              <a:t>nguồn</a:t>
            </a:r>
            <a:r>
              <a:rPr lang="en-GB" sz="1200" dirty="0" smtClean="0"/>
              <a:t> </a:t>
            </a:r>
            <a:r>
              <a:rPr lang="en-GB" sz="1200" dirty="0" err="1" smtClean="0"/>
              <a:t>gốc</a:t>
            </a:r>
            <a:r>
              <a:rPr lang="en-GB" sz="1200" dirty="0" smtClean="0"/>
              <a:t> </a:t>
            </a:r>
            <a:r>
              <a:rPr lang="en-GB" sz="1200" dirty="0" err="1" smtClean="0"/>
              <a:t>gốc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705600" y="4355812"/>
            <a:ext cx="2133600" cy="2923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 algn="r"/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Người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tiêu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dùng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cuối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cùng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86400" y="3292366"/>
            <a:ext cx="198120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THỊ TRƯỜNG EU</a:t>
            </a:r>
            <a:endParaRPr lang="en-US" sz="1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Tóm</a:t>
            </a:r>
            <a:r>
              <a:rPr lang="en-GB" dirty="0"/>
              <a:t> </a:t>
            </a:r>
            <a:r>
              <a:rPr lang="en-GB" dirty="0" err="1"/>
              <a:t>tắt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yêu</a:t>
            </a:r>
            <a:r>
              <a:rPr lang="en-GB" dirty="0"/>
              <a:t> </a:t>
            </a:r>
            <a:r>
              <a:rPr lang="en-GB" dirty="0" err="1"/>
              <a:t>cầu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800" dirty="0" err="1" smtClean="0"/>
              <a:t>Thương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nhân</a:t>
            </a:r>
            <a:r>
              <a:rPr lang="en-GB" altLang="en-US" sz="2800" dirty="0" smtClean="0"/>
              <a:t> (traders) </a:t>
            </a:r>
            <a:r>
              <a:rPr lang="en-GB" altLang="en-US" sz="2800" dirty="0" err="1" smtClean="0"/>
              <a:t>phải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cung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cấp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những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thông</a:t>
            </a:r>
            <a:r>
              <a:rPr lang="en-GB" altLang="en-US" sz="2800" dirty="0" smtClean="0"/>
              <a:t> tin </a:t>
            </a:r>
            <a:r>
              <a:rPr lang="en-GB" altLang="en-US" sz="2800" dirty="0" err="1" smtClean="0"/>
              <a:t>sau</a:t>
            </a:r>
            <a:endParaRPr lang="en-GB" altLang="en-US" sz="2800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400" dirty="0" err="1" smtClean="0"/>
              <a:t>Nhà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cung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cấp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và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sản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phẩm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r>
              <a:rPr lang="en-GB" altLang="en-US" sz="2400" dirty="0" smtClean="0"/>
              <a:t>;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z="2400" dirty="0" err="1" smtClean="0"/>
              <a:t>Khi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áp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dụng</a:t>
            </a:r>
            <a:r>
              <a:rPr lang="en-GB" altLang="en-US" sz="2400" dirty="0" smtClean="0"/>
              <a:t>, </a:t>
            </a:r>
            <a:r>
              <a:rPr lang="en-GB" altLang="en-US" sz="2400" dirty="0" err="1" smtClean="0"/>
              <a:t>khách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hàng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mua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hoặc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sản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phẩm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gỗ</a:t>
            </a:r>
            <a:endParaRPr lang="en-GB" altLang="en-US" sz="2400" dirty="0" smtClean="0"/>
          </a:p>
          <a:p>
            <a:pPr eaLnBrk="1" hangingPunct="1"/>
            <a:r>
              <a:rPr lang="en-GB" altLang="en-US" sz="2800" dirty="0" err="1" smtClean="0"/>
              <a:t>Những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thông</a:t>
            </a:r>
            <a:r>
              <a:rPr lang="en-GB" altLang="en-US" sz="2800" dirty="0" smtClean="0"/>
              <a:t> tin </a:t>
            </a:r>
            <a:r>
              <a:rPr lang="en-GB" altLang="en-US" sz="2800" dirty="0" err="1" smtClean="0"/>
              <a:t>này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phải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được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lưu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trữ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ít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nhất</a:t>
            </a:r>
            <a:r>
              <a:rPr lang="en-GB" altLang="en-US" sz="2800" dirty="0" smtClean="0"/>
              <a:t> 5 </a:t>
            </a:r>
            <a:r>
              <a:rPr lang="en-GB" altLang="en-US" sz="2800" dirty="0" err="1" smtClean="0"/>
              <a:t>năm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và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phục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vụ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cho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công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tác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kiểm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tra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khi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được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yêu</a:t>
            </a:r>
            <a:r>
              <a:rPr lang="en-GB" altLang="en-US" sz="2800" dirty="0" smtClean="0"/>
              <a:t> </a:t>
            </a:r>
            <a:r>
              <a:rPr lang="en-GB" altLang="en-US" sz="2800" dirty="0" err="1" smtClean="0"/>
              <a:t>cầu</a:t>
            </a:r>
            <a:endParaRPr lang="en-US" altLang="en-US" sz="28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318500" cy="381000"/>
          </a:xfrm>
        </p:spPr>
        <p:txBody>
          <a:bodyPr/>
          <a:lstStyle/>
          <a:p>
            <a:r>
              <a:rPr lang="en-GB" dirty="0" err="1"/>
              <a:t>Thương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(traders): </a:t>
            </a:r>
            <a:r>
              <a:rPr lang="en-GB" dirty="0" err="1"/>
              <a:t>khả</a:t>
            </a:r>
            <a:r>
              <a:rPr lang="en-GB" dirty="0"/>
              <a:t> </a:t>
            </a:r>
            <a:r>
              <a:rPr lang="en-GB" dirty="0" err="1"/>
              <a:t>năng</a:t>
            </a:r>
            <a:r>
              <a:rPr lang="en-GB" dirty="0"/>
              <a:t> </a:t>
            </a:r>
            <a:r>
              <a:rPr lang="en-GB" dirty="0" err="1"/>
              <a:t>truy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nguyên</a:t>
            </a:r>
            <a:r>
              <a:rPr lang="en-GB" dirty="0"/>
              <a:t> </a:t>
            </a:r>
            <a:r>
              <a:rPr lang="en-GB" dirty="0" err="1"/>
              <a:t>liệu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4" y="4524377"/>
            <a:ext cx="86995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5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C07111-07A7-40B7-B3AD-3C9D79CD62E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F8BB82A-0821-4A83-B39B-D67A1B2FD5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1305CE-DE32-4B2F-B9B3-0E516D6629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2724</Words>
  <Application>Microsoft Office PowerPoint</Application>
  <PresentationFormat>Bildschirmpräsentation (4:3)</PresentationFormat>
  <Paragraphs>181</Paragraphs>
  <Slides>19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19</vt:i4>
      </vt:variant>
    </vt:vector>
  </HeadingPairs>
  <TitlesOfParts>
    <vt:vector size="22" baseType="lpstr">
      <vt:lpstr>Office Theme</vt:lpstr>
      <vt:lpstr>1_Office Theme</vt:lpstr>
      <vt:lpstr>3_Office Theme</vt:lpstr>
      <vt:lpstr>Lưu ý về tuyên bố thông tin pháp lý</vt:lpstr>
      <vt:lpstr>PowerPoint-Präsentation</vt:lpstr>
      <vt:lpstr>Phạm vi địa lý</vt:lpstr>
      <vt:lpstr>Phạm vi sản phẩm áp dụng</vt:lpstr>
      <vt:lpstr>Phạm vi sản phẩm áp dụng</vt:lpstr>
      <vt:lpstr>Trừ trường hợp: nguyên liệu tái chế</vt:lpstr>
      <vt:lpstr>Bao bì</vt:lpstr>
      <vt:lpstr>Tóm tắt các yêu cầu</vt:lpstr>
      <vt:lpstr>Thương nhân (traders): khả năng truy xuất nguyên liệu</vt:lpstr>
      <vt:lpstr>D.nghiệp (Operators): hệ thống trách nhiệm giải trình</vt:lpstr>
      <vt:lpstr>Hệ thống trách nhiệm giải trình</vt:lpstr>
      <vt:lpstr>Ai xây dựng hệ thống trách nhiệm giải trình?</vt:lpstr>
      <vt:lpstr>Hệ thống trách nhiệm giải trình: thông tin (1/3)</vt:lpstr>
      <vt:lpstr>Hệ thống trách nhiệm giải trình: thông tin (2/3)</vt:lpstr>
      <vt:lpstr>Hệ thống trách nhiệm giải trình: thông tin (3/3)</vt:lpstr>
      <vt:lpstr>Hệ thống trách nhiệm giải trình: đánh giá rủi ro</vt:lpstr>
      <vt:lpstr>Hệ thống trách nhiệm giải trình: giảm thiểu rủi ro</vt:lpstr>
      <vt:lpstr>Tuân thủ Quy định về gỗ của EU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318</cp:revision>
  <dcterms:created xsi:type="dcterms:W3CDTF">2014-01-23T11:12:09Z</dcterms:created>
  <dcterms:modified xsi:type="dcterms:W3CDTF">2015-02-04T00:22:27Z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